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7"/>
  </p:notesMasterIdLst>
  <p:handoutMasterIdLst>
    <p:handoutMasterId r:id="rId38"/>
  </p:handoutMasterIdLst>
  <p:sldIdLst>
    <p:sldId id="547" r:id="rId2"/>
    <p:sldId id="550" r:id="rId3"/>
    <p:sldId id="583" r:id="rId4"/>
    <p:sldId id="627" r:id="rId5"/>
    <p:sldId id="642" r:id="rId6"/>
    <p:sldId id="632" r:id="rId7"/>
    <p:sldId id="643" r:id="rId8"/>
    <p:sldId id="644" r:id="rId9"/>
    <p:sldId id="645" r:id="rId10"/>
    <p:sldId id="600" r:id="rId11"/>
    <p:sldId id="650" r:id="rId12"/>
    <p:sldId id="639" r:id="rId13"/>
    <p:sldId id="646" r:id="rId14"/>
    <p:sldId id="651" r:id="rId15"/>
    <p:sldId id="647" r:id="rId16"/>
    <p:sldId id="652" r:id="rId17"/>
    <p:sldId id="653" r:id="rId18"/>
    <p:sldId id="655" r:id="rId19"/>
    <p:sldId id="654" r:id="rId20"/>
    <p:sldId id="656" r:id="rId21"/>
    <p:sldId id="657" r:id="rId22"/>
    <p:sldId id="658" r:id="rId23"/>
    <p:sldId id="659" r:id="rId24"/>
    <p:sldId id="633" r:id="rId25"/>
    <p:sldId id="660" r:id="rId26"/>
    <p:sldId id="634" r:id="rId27"/>
    <p:sldId id="661" r:id="rId28"/>
    <p:sldId id="662" r:id="rId29"/>
    <p:sldId id="663" r:id="rId30"/>
    <p:sldId id="664" r:id="rId31"/>
    <p:sldId id="665" r:id="rId32"/>
    <p:sldId id="562" r:id="rId33"/>
    <p:sldId id="554" r:id="rId34"/>
    <p:sldId id="552" r:id="rId35"/>
    <p:sldId id="553"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83"/>
            <p14:sldId id="627"/>
            <p14:sldId id="642"/>
            <p14:sldId id="632"/>
            <p14:sldId id="643"/>
            <p14:sldId id="644"/>
            <p14:sldId id="645"/>
            <p14:sldId id="600"/>
            <p14:sldId id="650"/>
            <p14:sldId id="639"/>
            <p14:sldId id="646"/>
            <p14:sldId id="651"/>
            <p14:sldId id="647"/>
            <p14:sldId id="652"/>
            <p14:sldId id="653"/>
            <p14:sldId id="655"/>
            <p14:sldId id="654"/>
            <p14:sldId id="656"/>
            <p14:sldId id="657"/>
            <p14:sldId id="658"/>
            <p14:sldId id="659"/>
            <p14:sldId id="633"/>
            <p14:sldId id="660"/>
            <p14:sldId id="634"/>
            <p14:sldId id="661"/>
            <p14:sldId id="662"/>
            <p14:sldId id="663"/>
            <p14:sldId id="664"/>
            <p14:sldId id="665"/>
            <p14:sldId id="562"/>
            <p14:sldId id="554"/>
            <p14:sldId id="552"/>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46" autoAdjust="0"/>
    <p:restoredTop sz="94660"/>
  </p:normalViewPr>
  <p:slideViewPr>
    <p:cSldViewPr>
      <p:cViewPr varScale="1">
        <p:scale>
          <a:sx n="101" d="100"/>
          <a:sy n="101" d="100"/>
        </p:scale>
        <p:origin x="72"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2E8B3F-6C5A-4B25-BF01-B9CB9706263B}" type="datetimeFigureOut">
              <a:rPr lang="en-CA" smtClean="0"/>
              <a:t>2021-12-04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12/4/2021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31</a:t>
            </a:fld>
            <a:endParaRPr lang="en-CA"/>
          </a:p>
        </p:txBody>
      </p:sp>
    </p:spTree>
    <p:extLst>
      <p:ext uri="{BB962C8B-B14F-4D97-AF65-F5344CB8AC3E}">
        <p14:creationId xmlns:p14="http://schemas.microsoft.com/office/powerpoint/2010/main" val="984094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2018-20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131841" y="7286"/>
            <a:ext cx="5616624"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Character sets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7416824" cy="1470025"/>
          </a:xfrm>
        </p:spPr>
        <p:txBody>
          <a:bodyPr>
            <a:normAutofit/>
          </a:bodyPr>
          <a:lstStyle/>
          <a:p>
            <a:r>
              <a:rPr lang="en-CA" dirty="0"/>
              <a:t>Character sets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7476"/>
    </mc:Choice>
    <mc:Fallback xmlns="">
      <p:transition spd="slow" advTm="1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1</a:t>
            </a:r>
          </a:p>
        </p:txBody>
      </p:sp>
      <p:sp>
        <p:nvSpPr>
          <p:cNvPr id="3" name="Content Placeholder 2"/>
          <p:cNvSpPr>
            <a:spLocks noGrp="1"/>
          </p:cNvSpPr>
          <p:nvPr>
            <p:ph idx="1"/>
          </p:nvPr>
        </p:nvSpPr>
        <p:spPr/>
        <p:txBody>
          <a:bodyPr>
            <a:normAutofit lnSpcReduction="10000"/>
          </a:bodyPr>
          <a:lstStyle/>
          <a:p>
            <a:r>
              <a:rPr lang="en-CA" dirty="0"/>
              <a:t>We will start with the simplest design:</a:t>
            </a:r>
          </a:p>
          <a:p>
            <a:pPr lvl="1"/>
            <a:r>
              <a:rPr lang="en-CA" dirty="0"/>
              <a:t>We will store the characters in the set in an array</a:t>
            </a:r>
          </a:p>
          <a:p>
            <a:pPr lvl="1"/>
            <a:endParaRPr lang="en-CA" dirty="0"/>
          </a:p>
          <a:p>
            <a:pPr lvl="1"/>
            <a:endParaRPr lang="en-CA" dirty="0"/>
          </a:p>
          <a:p>
            <a:pPr lvl="1"/>
            <a:r>
              <a:rPr lang="en-CA" dirty="0"/>
              <a:t>When we insert a new character, it gets appended to the end</a:t>
            </a:r>
          </a:p>
          <a:p>
            <a:pPr lvl="1"/>
            <a:endParaRPr lang="en-CA" dirty="0"/>
          </a:p>
          <a:p>
            <a:pPr lvl="1"/>
            <a:endParaRPr lang="en-CA" dirty="0"/>
          </a:p>
          <a:p>
            <a:pPr lvl="2"/>
            <a:r>
              <a:rPr lang="en-CA" dirty="0"/>
              <a:t>If the array is full, we’ll double the capacity</a:t>
            </a:r>
          </a:p>
          <a:p>
            <a:pPr lvl="1"/>
            <a:r>
              <a:rPr lang="en-CA" dirty="0"/>
              <a:t>When we remove a character, we replace it with the last character</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4">
            <a:extLst>
              <a:ext uri="{FF2B5EF4-FFF2-40B4-BE49-F238E27FC236}">
                <a16:creationId xmlns:a16="http://schemas.microsoft.com/office/drawing/2014/main" id="{FB9DD678-B715-4616-9314-EF0BAC10D938}"/>
              </a:ext>
            </a:extLst>
          </p:cNvPr>
          <p:cNvGraphicFramePr>
            <a:graphicFrameLocks noGrp="1"/>
          </p:cNvGraphicFramePr>
          <p:nvPr>
            <p:extLst>
              <p:ext uri="{D42A27DB-BD31-4B8C-83A1-F6EECF244321}">
                <p14:modId xmlns:p14="http://schemas.microsoft.com/office/powerpoint/2010/main" val="1553022464"/>
              </p:ext>
            </p:extLst>
          </p:nvPr>
        </p:nvGraphicFramePr>
        <p:xfrm>
          <a:off x="1187624" y="2420888"/>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9" name="Table 4">
            <a:extLst>
              <a:ext uri="{FF2B5EF4-FFF2-40B4-BE49-F238E27FC236}">
                <a16:creationId xmlns:a16="http://schemas.microsoft.com/office/drawing/2014/main" id="{B9BDB70C-7F2F-4342-947D-3D3619ED0734}"/>
              </a:ext>
            </a:extLst>
          </p:cNvPr>
          <p:cNvGraphicFramePr>
            <a:graphicFrameLocks noGrp="1"/>
          </p:cNvGraphicFramePr>
          <p:nvPr>
            <p:extLst>
              <p:ext uri="{D42A27DB-BD31-4B8C-83A1-F6EECF244321}">
                <p14:modId xmlns:p14="http://schemas.microsoft.com/office/powerpoint/2010/main" val="3698676205"/>
              </p:ext>
            </p:extLst>
          </p:nvPr>
        </p:nvGraphicFramePr>
        <p:xfrm>
          <a:off x="1187624" y="3346192"/>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0" name="Table 4">
            <a:extLst>
              <a:ext uri="{FF2B5EF4-FFF2-40B4-BE49-F238E27FC236}">
                <a16:creationId xmlns:a16="http://schemas.microsoft.com/office/drawing/2014/main" id="{91C63856-C63F-48C5-8FBE-1F87D4EC3343}"/>
              </a:ext>
            </a:extLst>
          </p:cNvPr>
          <p:cNvGraphicFramePr>
            <a:graphicFrameLocks noGrp="1"/>
          </p:cNvGraphicFramePr>
          <p:nvPr>
            <p:extLst>
              <p:ext uri="{D42A27DB-BD31-4B8C-83A1-F6EECF244321}">
                <p14:modId xmlns:p14="http://schemas.microsoft.com/office/powerpoint/2010/main" val="1290925113"/>
              </p:ext>
            </p:extLst>
          </p:nvPr>
        </p:nvGraphicFramePr>
        <p:xfrm>
          <a:off x="1187624" y="4642336"/>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1" name="Table 4">
            <a:extLst>
              <a:ext uri="{FF2B5EF4-FFF2-40B4-BE49-F238E27FC236}">
                <a16:creationId xmlns:a16="http://schemas.microsoft.com/office/drawing/2014/main" id="{500EC6D2-C17E-427C-B0F1-833D4478D4A4}"/>
              </a:ext>
            </a:extLst>
          </p:cNvPr>
          <p:cNvGraphicFramePr>
            <a:graphicFrameLocks noGrp="1"/>
          </p:cNvGraphicFramePr>
          <p:nvPr>
            <p:extLst>
              <p:ext uri="{D42A27DB-BD31-4B8C-83A1-F6EECF244321}">
                <p14:modId xmlns:p14="http://schemas.microsoft.com/office/powerpoint/2010/main" val="3867595415"/>
              </p:ext>
            </p:extLst>
          </p:nvPr>
        </p:nvGraphicFramePr>
        <p:xfrm>
          <a:off x="1187624" y="5218400"/>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spTree>
    <p:custDataLst>
      <p:tags r:id="rId1"/>
    </p:custDataLst>
    <p:extLst>
      <p:ext uri="{BB962C8B-B14F-4D97-AF65-F5344CB8AC3E}">
        <p14:creationId xmlns:p14="http://schemas.microsoft.com/office/powerpoint/2010/main" val="496642881"/>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1</a:t>
            </a:r>
          </a:p>
        </p:txBody>
      </p:sp>
      <p:sp>
        <p:nvSpPr>
          <p:cNvPr id="3" name="Content Placeholder 2"/>
          <p:cNvSpPr>
            <a:spLocks noGrp="1"/>
          </p:cNvSpPr>
          <p:nvPr>
            <p:ph idx="1"/>
          </p:nvPr>
        </p:nvSpPr>
        <p:spPr/>
        <p:txBody>
          <a:bodyPr>
            <a:normAutofit lnSpcReduction="10000"/>
          </a:bodyPr>
          <a:lstStyle/>
          <a:p>
            <a:r>
              <a:rPr lang="en-CA" dirty="0"/>
              <a:t>The set union, intersection and minus require us to step through both arrays:</a:t>
            </a:r>
          </a:p>
          <a:p>
            <a:endParaRPr lang="en-CA" dirty="0"/>
          </a:p>
          <a:p>
            <a:endParaRPr lang="en-CA" dirty="0"/>
          </a:p>
          <a:p>
            <a:endParaRPr lang="en-CA" dirty="0"/>
          </a:p>
          <a:p>
            <a:endParaRPr lang="en-CA" dirty="0"/>
          </a:p>
          <a:p>
            <a:pPr lvl="1"/>
            <a:r>
              <a:rPr lang="en-CA" dirty="0"/>
              <a:t>The union requires more memory</a:t>
            </a:r>
          </a:p>
          <a:p>
            <a:pPr lvl="1"/>
            <a:endParaRPr lang="en-CA" dirty="0"/>
          </a:p>
          <a:p>
            <a:pPr lvl="1"/>
            <a:endParaRPr lang="en-CA" dirty="0"/>
          </a:p>
          <a:p>
            <a:pPr lvl="1"/>
            <a:r>
              <a:rPr lang="en-CA" dirty="0"/>
              <a:t>The intersection contains only two characters:</a:t>
            </a:r>
          </a:p>
          <a:p>
            <a:pPr lvl="1"/>
            <a:endParaRPr lang="en-CA" dirty="0"/>
          </a:p>
          <a:p>
            <a:pPr lvl="1"/>
            <a:endParaRPr lang="en-CA" dirty="0"/>
          </a:p>
          <a:p>
            <a:pPr lvl="1"/>
            <a:r>
              <a:rPr lang="en-CA" dirty="0"/>
              <a:t>Subtracting the second set from the first yields: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4">
            <a:extLst>
              <a:ext uri="{FF2B5EF4-FFF2-40B4-BE49-F238E27FC236}">
                <a16:creationId xmlns:a16="http://schemas.microsoft.com/office/drawing/2014/main" id="{FB9DD678-B715-4616-9314-EF0BAC10D938}"/>
              </a:ext>
            </a:extLst>
          </p:cNvPr>
          <p:cNvGraphicFramePr>
            <a:graphicFrameLocks noGrp="1"/>
          </p:cNvGraphicFramePr>
          <p:nvPr>
            <p:extLst>
              <p:ext uri="{D42A27DB-BD31-4B8C-83A1-F6EECF244321}">
                <p14:modId xmlns:p14="http://schemas.microsoft.com/office/powerpoint/2010/main" val="3889935750"/>
              </p:ext>
            </p:extLst>
          </p:nvPr>
        </p:nvGraphicFramePr>
        <p:xfrm>
          <a:off x="584937" y="2420888"/>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9" name="Table 4">
            <a:extLst>
              <a:ext uri="{FF2B5EF4-FFF2-40B4-BE49-F238E27FC236}">
                <a16:creationId xmlns:a16="http://schemas.microsoft.com/office/drawing/2014/main" id="{B9BDB70C-7F2F-4342-947D-3D3619ED0734}"/>
              </a:ext>
            </a:extLst>
          </p:cNvPr>
          <p:cNvGraphicFramePr>
            <a:graphicFrameLocks noGrp="1"/>
          </p:cNvGraphicFramePr>
          <p:nvPr>
            <p:extLst>
              <p:ext uri="{D42A27DB-BD31-4B8C-83A1-F6EECF244321}">
                <p14:modId xmlns:p14="http://schemas.microsoft.com/office/powerpoint/2010/main" val="1767992813"/>
              </p:ext>
            </p:extLst>
          </p:nvPr>
        </p:nvGraphicFramePr>
        <p:xfrm>
          <a:off x="584937" y="2924944"/>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0" name="Table 4">
            <a:extLst>
              <a:ext uri="{FF2B5EF4-FFF2-40B4-BE49-F238E27FC236}">
                <a16:creationId xmlns:a16="http://schemas.microsoft.com/office/drawing/2014/main" id="{91C63856-C63F-48C5-8FBE-1F87D4EC3343}"/>
              </a:ext>
            </a:extLst>
          </p:cNvPr>
          <p:cNvGraphicFramePr>
            <a:graphicFrameLocks noGrp="1"/>
          </p:cNvGraphicFramePr>
          <p:nvPr>
            <p:extLst>
              <p:ext uri="{D42A27DB-BD31-4B8C-83A1-F6EECF244321}">
                <p14:modId xmlns:p14="http://schemas.microsoft.com/office/powerpoint/2010/main" val="477356055"/>
              </p:ext>
            </p:extLst>
          </p:nvPr>
        </p:nvGraphicFramePr>
        <p:xfrm>
          <a:off x="584937" y="4858360"/>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1" name="Table 4">
            <a:extLst>
              <a:ext uri="{FF2B5EF4-FFF2-40B4-BE49-F238E27FC236}">
                <a16:creationId xmlns:a16="http://schemas.microsoft.com/office/drawing/2014/main" id="{500EC6D2-C17E-427C-B0F1-833D4478D4A4}"/>
              </a:ext>
            </a:extLst>
          </p:cNvPr>
          <p:cNvGraphicFramePr>
            <a:graphicFrameLocks noGrp="1"/>
          </p:cNvGraphicFramePr>
          <p:nvPr>
            <p:extLst>
              <p:ext uri="{D42A27DB-BD31-4B8C-83A1-F6EECF244321}">
                <p14:modId xmlns:p14="http://schemas.microsoft.com/office/powerpoint/2010/main" val="136192196"/>
              </p:ext>
            </p:extLst>
          </p:nvPr>
        </p:nvGraphicFramePr>
        <p:xfrm>
          <a:off x="584937" y="5813514"/>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2" name="Table 4">
            <a:extLst>
              <a:ext uri="{FF2B5EF4-FFF2-40B4-BE49-F238E27FC236}">
                <a16:creationId xmlns:a16="http://schemas.microsoft.com/office/drawing/2014/main" id="{2ADC2CC2-4593-4E18-9295-1C24CC42FF31}"/>
              </a:ext>
            </a:extLst>
          </p:cNvPr>
          <p:cNvGraphicFramePr>
            <a:graphicFrameLocks noGrp="1"/>
          </p:cNvGraphicFramePr>
          <p:nvPr>
            <p:extLst>
              <p:ext uri="{D42A27DB-BD31-4B8C-83A1-F6EECF244321}">
                <p14:modId xmlns:p14="http://schemas.microsoft.com/office/powerpoint/2010/main" val="524186127"/>
              </p:ext>
            </p:extLst>
          </p:nvPr>
        </p:nvGraphicFramePr>
        <p:xfrm>
          <a:off x="215900" y="3897238"/>
          <a:ext cx="8712200" cy="304800"/>
        </p:xfrm>
        <a:graphic>
          <a:graphicData uri="http://schemas.openxmlformats.org/drawingml/2006/table">
            <a:tbl>
              <a:tblPr firstRow="1" bandRow="1">
                <a:tableStyleId>{2D5ABB26-0587-4C30-8999-92F81FD0307C}</a:tableStyleId>
              </a:tblPr>
              <a:tblGrid>
                <a:gridCol w="435610">
                  <a:extLst>
                    <a:ext uri="{9D8B030D-6E8A-4147-A177-3AD203B41FA5}">
                      <a16:colId xmlns:a16="http://schemas.microsoft.com/office/drawing/2014/main" val="933012240"/>
                    </a:ext>
                  </a:extLst>
                </a:gridCol>
                <a:gridCol w="435610">
                  <a:extLst>
                    <a:ext uri="{9D8B030D-6E8A-4147-A177-3AD203B41FA5}">
                      <a16:colId xmlns:a16="http://schemas.microsoft.com/office/drawing/2014/main" val="2038190025"/>
                    </a:ext>
                  </a:extLst>
                </a:gridCol>
                <a:gridCol w="435610">
                  <a:extLst>
                    <a:ext uri="{9D8B030D-6E8A-4147-A177-3AD203B41FA5}">
                      <a16:colId xmlns:a16="http://schemas.microsoft.com/office/drawing/2014/main" val="1887161172"/>
                    </a:ext>
                  </a:extLst>
                </a:gridCol>
                <a:gridCol w="435610">
                  <a:extLst>
                    <a:ext uri="{9D8B030D-6E8A-4147-A177-3AD203B41FA5}">
                      <a16:colId xmlns:a16="http://schemas.microsoft.com/office/drawing/2014/main" val="870111915"/>
                    </a:ext>
                  </a:extLst>
                </a:gridCol>
                <a:gridCol w="435610">
                  <a:extLst>
                    <a:ext uri="{9D8B030D-6E8A-4147-A177-3AD203B41FA5}">
                      <a16:colId xmlns:a16="http://schemas.microsoft.com/office/drawing/2014/main" val="275854826"/>
                    </a:ext>
                  </a:extLst>
                </a:gridCol>
                <a:gridCol w="435610">
                  <a:extLst>
                    <a:ext uri="{9D8B030D-6E8A-4147-A177-3AD203B41FA5}">
                      <a16:colId xmlns:a16="http://schemas.microsoft.com/office/drawing/2014/main" val="2515758249"/>
                    </a:ext>
                  </a:extLst>
                </a:gridCol>
                <a:gridCol w="435610">
                  <a:extLst>
                    <a:ext uri="{9D8B030D-6E8A-4147-A177-3AD203B41FA5}">
                      <a16:colId xmlns:a16="http://schemas.microsoft.com/office/drawing/2014/main" val="3765507978"/>
                    </a:ext>
                  </a:extLst>
                </a:gridCol>
                <a:gridCol w="435610">
                  <a:extLst>
                    <a:ext uri="{9D8B030D-6E8A-4147-A177-3AD203B41FA5}">
                      <a16:colId xmlns:a16="http://schemas.microsoft.com/office/drawing/2014/main" val="876779639"/>
                    </a:ext>
                  </a:extLst>
                </a:gridCol>
                <a:gridCol w="435610">
                  <a:extLst>
                    <a:ext uri="{9D8B030D-6E8A-4147-A177-3AD203B41FA5}">
                      <a16:colId xmlns:a16="http://schemas.microsoft.com/office/drawing/2014/main" val="1204431317"/>
                    </a:ext>
                  </a:extLst>
                </a:gridCol>
                <a:gridCol w="435610">
                  <a:extLst>
                    <a:ext uri="{9D8B030D-6E8A-4147-A177-3AD203B41FA5}">
                      <a16:colId xmlns:a16="http://schemas.microsoft.com/office/drawing/2014/main" val="847964960"/>
                    </a:ext>
                  </a:extLst>
                </a:gridCol>
                <a:gridCol w="435610">
                  <a:extLst>
                    <a:ext uri="{9D8B030D-6E8A-4147-A177-3AD203B41FA5}">
                      <a16:colId xmlns:a16="http://schemas.microsoft.com/office/drawing/2014/main" val="2901337241"/>
                    </a:ext>
                  </a:extLst>
                </a:gridCol>
                <a:gridCol w="435610">
                  <a:extLst>
                    <a:ext uri="{9D8B030D-6E8A-4147-A177-3AD203B41FA5}">
                      <a16:colId xmlns:a16="http://schemas.microsoft.com/office/drawing/2014/main" val="3385811061"/>
                    </a:ext>
                  </a:extLst>
                </a:gridCol>
                <a:gridCol w="435610">
                  <a:extLst>
                    <a:ext uri="{9D8B030D-6E8A-4147-A177-3AD203B41FA5}">
                      <a16:colId xmlns:a16="http://schemas.microsoft.com/office/drawing/2014/main" val="908880772"/>
                    </a:ext>
                  </a:extLst>
                </a:gridCol>
                <a:gridCol w="435610">
                  <a:extLst>
                    <a:ext uri="{9D8B030D-6E8A-4147-A177-3AD203B41FA5}">
                      <a16:colId xmlns:a16="http://schemas.microsoft.com/office/drawing/2014/main" val="1622202454"/>
                    </a:ext>
                  </a:extLst>
                </a:gridCol>
                <a:gridCol w="435610">
                  <a:extLst>
                    <a:ext uri="{9D8B030D-6E8A-4147-A177-3AD203B41FA5}">
                      <a16:colId xmlns:a16="http://schemas.microsoft.com/office/drawing/2014/main" val="1517459264"/>
                    </a:ext>
                  </a:extLst>
                </a:gridCol>
                <a:gridCol w="435610">
                  <a:extLst>
                    <a:ext uri="{9D8B030D-6E8A-4147-A177-3AD203B41FA5}">
                      <a16:colId xmlns:a16="http://schemas.microsoft.com/office/drawing/2014/main" val="3908287491"/>
                    </a:ext>
                  </a:extLst>
                </a:gridCol>
                <a:gridCol w="435610">
                  <a:extLst>
                    <a:ext uri="{9D8B030D-6E8A-4147-A177-3AD203B41FA5}">
                      <a16:colId xmlns:a16="http://schemas.microsoft.com/office/drawing/2014/main" val="2457957986"/>
                    </a:ext>
                  </a:extLst>
                </a:gridCol>
                <a:gridCol w="435610">
                  <a:extLst>
                    <a:ext uri="{9D8B030D-6E8A-4147-A177-3AD203B41FA5}">
                      <a16:colId xmlns:a16="http://schemas.microsoft.com/office/drawing/2014/main" val="4022182163"/>
                    </a:ext>
                  </a:extLst>
                </a:gridCol>
                <a:gridCol w="435610">
                  <a:extLst>
                    <a:ext uri="{9D8B030D-6E8A-4147-A177-3AD203B41FA5}">
                      <a16:colId xmlns:a16="http://schemas.microsoft.com/office/drawing/2014/main" val="237612443"/>
                    </a:ext>
                  </a:extLst>
                </a:gridCol>
                <a:gridCol w="435610">
                  <a:extLst>
                    <a:ext uri="{9D8B030D-6E8A-4147-A177-3AD203B41FA5}">
                      <a16:colId xmlns:a16="http://schemas.microsoft.com/office/drawing/2014/main" val="3516644751"/>
                    </a:ext>
                  </a:extLst>
                </a:gridCol>
              </a:tblGrid>
              <a:tr h="154816">
                <a:tc>
                  <a:txBody>
                    <a:bodyPr/>
                    <a:lstStyle/>
                    <a:p>
                      <a:pPr algn="ctr"/>
                      <a:r>
                        <a:rPr lang="en-US" sz="1400" b="1" dirty="0">
                          <a:latin typeface="Consolas" panose="020B0609020204030204" pitchFamily="49" charset="0"/>
                        </a:rPr>
                        <a:t>'C'</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'F'</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t>
                      </a:r>
                      <a:r>
                        <a:rPr lang="en-US" sz="1400" b="1" dirty="0" err="1">
                          <a:latin typeface="Consolas" panose="020B0609020204030204" pitchFamily="49" charset="0"/>
                        </a:rPr>
                        <a:t>i</a:t>
                      </a: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'd'</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'S'</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'e'</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'9'</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'8'</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'A'</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'n'</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'm'</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's'</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spTree>
    <p:custDataLst>
      <p:tags r:id="rId1"/>
    </p:custDataLst>
    <p:extLst>
      <p:ext uri="{BB962C8B-B14F-4D97-AF65-F5344CB8AC3E}">
        <p14:creationId xmlns:p14="http://schemas.microsoft.com/office/powerpoint/2010/main" val="3417412240"/>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1</a:t>
            </a:r>
          </a:p>
        </p:txBody>
      </p:sp>
      <p:sp>
        <p:nvSpPr>
          <p:cNvPr id="3" name="Content Placeholder 2"/>
          <p:cNvSpPr>
            <a:spLocks noGrp="1"/>
          </p:cNvSpPr>
          <p:nvPr>
            <p:ph idx="1"/>
          </p:nvPr>
        </p:nvSpPr>
        <p:spPr/>
        <p:txBody>
          <a:bodyPr>
            <a:normAutofit lnSpcReduction="10000"/>
          </a:bodyPr>
          <a:lstStyle/>
          <a:p>
            <a:r>
              <a:rPr lang="en-CA" dirty="0"/>
              <a:t>Design issues:</a:t>
            </a:r>
          </a:p>
          <a:p>
            <a:pPr lvl="1"/>
            <a:r>
              <a:rPr lang="en-CA" dirty="0"/>
              <a:t>You must check each entry in the set before determining a character is not in the set</a:t>
            </a:r>
          </a:p>
          <a:p>
            <a:pPr lvl="2"/>
            <a:r>
              <a:rPr lang="en-CA" dirty="0"/>
              <a:t>Okay if there are only a dozen characters</a:t>
            </a:r>
          </a:p>
          <a:p>
            <a:pPr lvl="2"/>
            <a:r>
              <a:rPr lang="en-CA" dirty="0"/>
              <a:t>Relatively expensive if there are a hundred or more…</a:t>
            </a:r>
          </a:p>
          <a:p>
            <a:pPr lvl="1"/>
            <a:r>
              <a:rPr lang="en-CA" dirty="0"/>
              <a:t>Printing the entries in order is also expensive</a:t>
            </a:r>
          </a:p>
          <a:p>
            <a:pPr lvl="1"/>
            <a:r>
              <a:rPr lang="en-CA" dirty="0"/>
              <a:t>The union, intersection and set minus operations are also potentially expensive</a:t>
            </a:r>
          </a:p>
          <a:p>
            <a:pPr lvl="2"/>
            <a:r>
              <a:rPr lang="en-CA" dirty="0"/>
              <a:t>For the union, we must check if each entry is in this set,</a:t>
            </a:r>
            <a:br>
              <a:rPr lang="en-CA" dirty="0"/>
            </a:br>
            <a:r>
              <a:rPr lang="en-CA" dirty="0"/>
              <a:t>	and if not, add it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8813869"/>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2</a:t>
            </a:r>
          </a:p>
        </p:txBody>
      </p:sp>
      <p:sp>
        <p:nvSpPr>
          <p:cNvPr id="3" name="Content Placeholder 2"/>
          <p:cNvSpPr>
            <a:spLocks noGrp="1"/>
          </p:cNvSpPr>
          <p:nvPr>
            <p:ph idx="1"/>
          </p:nvPr>
        </p:nvSpPr>
        <p:spPr/>
        <p:txBody>
          <a:bodyPr>
            <a:normAutofit lnSpcReduction="10000"/>
          </a:bodyPr>
          <a:lstStyle/>
          <a:p>
            <a:r>
              <a:rPr lang="en-CA" dirty="0"/>
              <a:t>Next, we continue by using a sorted array:</a:t>
            </a:r>
          </a:p>
          <a:p>
            <a:pPr lvl="1"/>
            <a:r>
              <a:rPr lang="en-CA" dirty="0"/>
              <a:t>The characters are sorted by their </a:t>
            </a:r>
            <a:r>
              <a:rPr lang="en-CA" cap="small" dirty="0"/>
              <a:t>ascii</a:t>
            </a:r>
            <a:r>
              <a:rPr lang="en-CA" dirty="0"/>
              <a:t> value</a:t>
            </a:r>
          </a:p>
          <a:p>
            <a:pPr lvl="1"/>
            <a:endParaRPr lang="en-CA" dirty="0"/>
          </a:p>
          <a:p>
            <a:pPr lvl="1"/>
            <a:endParaRPr lang="en-CA" dirty="0"/>
          </a:p>
          <a:p>
            <a:pPr lvl="1"/>
            <a:r>
              <a:rPr lang="en-CA" dirty="0"/>
              <a:t>When we insert a new character, the order specifies its position</a:t>
            </a:r>
          </a:p>
          <a:p>
            <a:pPr lvl="1"/>
            <a:endParaRPr lang="en-CA" dirty="0"/>
          </a:p>
          <a:p>
            <a:pPr lvl="1"/>
            <a:endParaRPr lang="en-CA" dirty="0"/>
          </a:p>
          <a:p>
            <a:pPr lvl="2"/>
            <a:r>
              <a:rPr lang="en-CA" dirty="0"/>
              <a:t>If the array is full, we’ll double the capacity</a:t>
            </a:r>
          </a:p>
          <a:p>
            <a:pPr lvl="1"/>
            <a:r>
              <a:rPr lang="en-CA" dirty="0"/>
              <a:t>When we remove a character, characters get shifted to the left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4">
            <a:extLst>
              <a:ext uri="{FF2B5EF4-FFF2-40B4-BE49-F238E27FC236}">
                <a16:creationId xmlns:a16="http://schemas.microsoft.com/office/drawing/2014/main" id="{FB9DD678-B715-4616-9314-EF0BAC10D938}"/>
              </a:ext>
            </a:extLst>
          </p:cNvPr>
          <p:cNvGraphicFramePr>
            <a:graphicFrameLocks noGrp="1"/>
          </p:cNvGraphicFramePr>
          <p:nvPr>
            <p:extLst>
              <p:ext uri="{D42A27DB-BD31-4B8C-83A1-F6EECF244321}">
                <p14:modId xmlns:p14="http://schemas.microsoft.com/office/powerpoint/2010/main" val="2412020955"/>
              </p:ext>
            </p:extLst>
          </p:nvPr>
        </p:nvGraphicFramePr>
        <p:xfrm>
          <a:off x="1187624" y="2420888"/>
          <a:ext cx="6641932"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gridCol w="603812">
                  <a:extLst>
                    <a:ext uri="{9D8B030D-6E8A-4147-A177-3AD203B41FA5}">
                      <a16:colId xmlns:a16="http://schemas.microsoft.com/office/drawing/2014/main" val="2901337241"/>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9" name="Table 4">
            <a:extLst>
              <a:ext uri="{FF2B5EF4-FFF2-40B4-BE49-F238E27FC236}">
                <a16:creationId xmlns:a16="http://schemas.microsoft.com/office/drawing/2014/main" id="{B9BDB70C-7F2F-4342-947D-3D3619ED0734}"/>
              </a:ext>
            </a:extLst>
          </p:cNvPr>
          <p:cNvGraphicFramePr>
            <a:graphicFrameLocks noGrp="1"/>
          </p:cNvGraphicFramePr>
          <p:nvPr>
            <p:extLst>
              <p:ext uri="{D42A27DB-BD31-4B8C-83A1-F6EECF244321}">
                <p14:modId xmlns:p14="http://schemas.microsoft.com/office/powerpoint/2010/main" val="3634298521"/>
              </p:ext>
            </p:extLst>
          </p:nvPr>
        </p:nvGraphicFramePr>
        <p:xfrm>
          <a:off x="1187624" y="3346192"/>
          <a:ext cx="6641932"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gridCol w="603812">
                  <a:extLst>
                    <a:ext uri="{9D8B030D-6E8A-4147-A177-3AD203B41FA5}">
                      <a16:colId xmlns:a16="http://schemas.microsoft.com/office/drawing/2014/main" val="2901337241"/>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0070C0"/>
                          </a:solidFill>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0" name="Table 4">
            <a:extLst>
              <a:ext uri="{FF2B5EF4-FFF2-40B4-BE49-F238E27FC236}">
                <a16:creationId xmlns:a16="http://schemas.microsoft.com/office/drawing/2014/main" id="{91C63856-C63F-48C5-8FBE-1F87D4EC3343}"/>
              </a:ext>
            </a:extLst>
          </p:cNvPr>
          <p:cNvGraphicFramePr>
            <a:graphicFrameLocks noGrp="1"/>
          </p:cNvGraphicFramePr>
          <p:nvPr>
            <p:extLst>
              <p:ext uri="{D42A27DB-BD31-4B8C-83A1-F6EECF244321}">
                <p14:modId xmlns:p14="http://schemas.microsoft.com/office/powerpoint/2010/main" val="378624227"/>
              </p:ext>
            </p:extLst>
          </p:nvPr>
        </p:nvGraphicFramePr>
        <p:xfrm>
          <a:off x="1187624" y="4642336"/>
          <a:ext cx="6641932"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gridCol w="603812">
                  <a:extLst>
                    <a:ext uri="{9D8B030D-6E8A-4147-A177-3AD203B41FA5}">
                      <a16:colId xmlns:a16="http://schemas.microsoft.com/office/drawing/2014/main" val="2901337241"/>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1" name="Table 4">
            <a:extLst>
              <a:ext uri="{FF2B5EF4-FFF2-40B4-BE49-F238E27FC236}">
                <a16:creationId xmlns:a16="http://schemas.microsoft.com/office/drawing/2014/main" id="{500EC6D2-C17E-427C-B0F1-833D4478D4A4}"/>
              </a:ext>
            </a:extLst>
          </p:cNvPr>
          <p:cNvGraphicFramePr>
            <a:graphicFrameLocks noGrp="1"/>
          </p:cNvGraphicFramePr>
          <p:nvPr>
            <p:extLst>
              <p:ext uri="{D42A27DB-BD31-4B8C-83A1-F6EECF244321}">
                <p14:modId xmlns:p14="http://schemas.microsoft.com/office/powerpoint/2010/main" val="1657981841"/>
              </p:ext>
            </p:extLst>
          </p:nvPr>
        </p:nvGraphicFramePr>
        <p:xfrm>
          <a:off x="1187624" y="5218400"/>
          <a:ext cx="6641932"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gridCol w="603812">
                  <a:extLst>
                    <a:ext uri="{9D8B030D-6E8A-4147-A177-3AD203B41FA5}">
                      <a16:colId xmlns:a16="http://schemas.microsoft.com/office/drawing/2014/main" val="2901337241"/>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spTree>
    <p:custDataLst>
      <p:tags r:id="rId1"/>
    </p:custDataLst>
    <p:extLst>
      <p:ext uri="{BB962C8B-B14F-4D97-AF65-F5344CB8AC3E}">
        <p14:creationId xmlns:p14="http://schemas.microsoft.com/office/powerpoint/2010/main" val="4170975154"/>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2</a:t>
            </a:r>
          </a:p>
        </p:txBody>
      </p:sp>
      <p:sp>
        <p:nvSpPr>
          <p:cNvPr id="3" name="Content Placeholder 2"/>
          <p:cNvSpPr>
            <a:spLocks noGrp="1"/>
          </p:cNvSpPr>
          <p:nvPr>
            <p:ph idx="1"/>
          </p:nvPr>
        </p:nvSpPr>
        <p:spPr/>
        <p:txBody>
          <a:bodyPr>
            <a:normAutofit lnSpcReduction="10000"/>
          </a:bodyPr>
          <a:lstStyle/>
          <a:p>
            <a:r>
              <a:rPr lang="en-CA" dirty="0"/>
              <a:t>We can speed up the set operations</a:t>
            </a:r>
          </a:p>
          <a:p>
            <a:pPr lvl="3"/>
            <a:endParaRPr lang="en-CA" dirty="0"/>
          </a:p>
          <a:p>
            <a:endParaRPr lang="en-CA" dirty="0"/>
          </a:p>
          <a:p>
            <a:endParaRPr lang="en-CA" dirty="0"/>
          </a:p>
          <a:p>
            <a:endParaRPr lang="en-CA" dirty="0"/>
          </a:p>
          <a:p>
            <a:endParaRPr lang="en-CA" dirty="0"/>
          </a:p>
          <a:p>
            <a:pPr lvl="1"/>
            <a:r>
              <a:rPr lang="en-CA" dirty="0"/>
              <a:t>We can merge the two sorted arrays</a:t>
            </a:r>
          </a:p>
          <a:p>
            <a:pPr lvl="1"/>
            <a:endParaRPr lang="en-CA" dirty="0"/>
          </a:p>
          <a:p>
            <a:pPr lvl="1"/>
            <a:endParaRPr lang="en-CA" dirty="0"/>
          </a:p>
          <a:p>
            <a:pPr lvl="1"/>
            <a:r>
              <a:rPr lang="en-CA" dirty="0"/>
              <a:t>The intersection can also be performed with a merge:</a:t>
            </a:r>
          </a:p>
          <a:p>
            <a:pPr lvl="1"/>
            <a:endParaRPr lang="en-CA" dirty="0"/>
          </a:p>
          <a:p>
            <a:pPr lvl="1"/>
            <a:endParaRPr lang="en-CA" dirty="0"/>
          </a:p>
          <a:p>
            <a:pPr lvl="1"/>
            <a:r>
              <a:rPr lang="en-CA" dirty="0"/>
              <a:t>Similarly, subtracting the second from the first is a merge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4">
            <a:extLst>
              <a:ext uri="{FF2B5EF4-FFF2-40B4-BE49-F238E27FC236}">
                <a16:creationId xmlns:a16="http://schemas.microsoft.com/office/drawing/2014/main" id="{FB9DD678-B715-4616-9314-EF0BAC10D938}"/>
              </a:ext>
            </a:extLst>
          </p:cNvPr>
          <p:cNvGraphicFramePr>
            <a:graphicFrameLocks noGrp="1"/>
          </p:cNvGraphicFramePr>
          <p:nvPr>
            <p:extLst>
              <p:ext uri="{D42A27DB-BD31-4B8C-83A1-F6EECF244321}">
                <p14:modId xmlns:p14="http://schemas.microsoft.com/office/powerpoint/2010/main" val="3434059617"/>
              </p:ext>
            </p:extLst>
          </p:nvPr>
        </p:nvGraphicFramePr>
        <p:xfrm>
          <a:off x="584937" y="2420888"/>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9" name="Table 4">
            <a:extLst>
              <a:ext uri="{FF2B5EF4-FFF2-40B4-BE49-F238E27FC236}">
                <a16:creationId xmlns:a16="http://schemas.microsoft.com/office/drawing/2014/main" id="{B9BDB70C-7F2F-4342-947D-3D3619ED0734}"/>
              </a:ext>
            </a:extLst>
          </p:cNvPr>
          <p:cNvGraphicFramePr>
            <a:graphicFrameLocks noGrp="1"/>
          </p:cNvGraphicFramePr>
          <p:nvPr>
            <p:extLst>
              <p:ext uri="{D42A27DB-BD31-4B8C-83A1-F6EECF244321}">
                <p14:modId xmlns:p14="http://schemas.microsoft.com/office/powerpoint/2010/main" val="2381110904"/>
              </p:ext>
            </p:extLst>
          </p:nvPr>
        </p:nvGraphicFramePr>
        <p:xfrm>
          <a:off x="584937" y="2924944"/>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0" name="Table 4">
            <a:extLst>
              <a:ext uri="{FF2B5EF4-FFF2-40B4-BE49-F238E27FC236}">
                <a16:creationId xmlns:a16="http://schemas.microsoft.com/office/drawing/2014/main" id="{91C63856-C63F-48C5-8FBE-1F87D4EC3343}"/>
              </a:ext>
            </a:extLst>
          </p:cNvPr>
          <p:cNvGraphicFramePr>
            <a:graphicFrameLocks noGrp="1"/>
          </p:cNvGraphicFramePr>
          <p:nvPr/>
        </p:nvGraphicFramePr>
        <p:xfrm>
          <a:off x="584937" y="4858360"/>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1" name="Table 4">
            <a:extLst>
              <a:ext uri="{FF2B5EF4-FFF2-40B4-BE49-F238E27FC236}">
                <a16:creationId xmlns:a16="http://schemas.microsoft.com/office/drawing/2014/main" id="{500EC6D2-C17E-427C-B0F1-833D4478D4A4}"/>
              </a:ext>
            </a:extLst>
          </p:cNvPr>
          <p:cNvGraphicFramePr>
            <a:graphicFrameLocks noGrp="1"/>
          </p:cNvGraphicFramePr>
          <p:nvPr>
            <p:extLst>
              <p:ext uri="{D42A27DB-BD31-4B8C-83A1-F6EECF244321}">
                <p14:modId xmlns:p14="http://schemas.microsoft.com/office/powerpoint/2010/main" val="3359060568"/>
              </p:ext>
            </p:extLst>
          </p:nvPr>
        </p:nvGraphicFramePr>
        <p:xfrm>
          <a:off x="584937" y="5813514"/>
          <a:ext cx="6038120" cy="370840"/>
        </p:xfrm>
        <a:graphic>
          <a:graphicData uri="http://schemas.openxmlformats.org/drawingml/2006/table">
            <a:tbl>
              <a:tblPr firstRow="1" bandRow="1">
                <a:tableStyleId>{2D5ABB26-0587-4C30-8999-92F81FD0307C}</a:tableStyleId>
              </a:tblPr>
              <a:tblGrid>
                <a:gridCol w="603812">
                  <a:extLst>
                    <a:ext uri="{9D8B030D-6E8A-4147-A177-3AD203B41FA5}">
                      <a16:colId xmlns:a16="http://schemas.microsoft.com/office/drawing/2014/main" val="933012240"/>
                    </a:ext>
                  </a:extLst>
                </a:gridCol>
                <a:gridCol w="603812">
                  <a:extLst>
                    <a:ext uri="{9D8B030D-6E8A-4147-A177-3AD203B41FA5}">
                      <a16:colId xmlns:a16="http://schemas.microsoft.com/office/drawing/2014/main" val="2038190025"/>
                    </a:ext>
                  </a:extLst>
                </a:gridCol>
                <a:gridCol w="603812">
                  <a:extLst>
                    <a:ext uri="{9D8B030D-6E8A-4147-A177-3AD203B41FA5}">
                      <a16:colId xmlns:a16="http://schemas.microsoft.com/office/drawing/2014/main" val="1887161172"/>
                    </a:ext>
                  </a:extLst>
                </a:gridCol>
                <a:gridCol w="603812">
                  <a:extLst>
                    <a:ext uri="{9D8B030D-6E8A-4147-A177-3AD203B41FA5}">
                      <a16:colId xmlns:a16="http://schemas.microsoft.com/office/drawing/2014/main" val="870111915"/>
                    </a:ext>
                  </a:extLst>
                </a:gridCol>
                <a:gridCol w="603812">
                  <a:extLst>
                    <a:ext uri="{9D8B030D-6E8A-4147-A177-3AD203B41FA5}">
                      <a16:colId xmlns:a16="http://schemas.microsoft.com/office/drawing/2014/main" val="275854826"/>
                    </a:ext>
                  </a:extLst>
                </a:gridCol>
                <a:gridCol w="603812">
                  <a:extLst>
                    <a:ext uri="{9D8B030D-6E8A-4147-A177-3AD203B41FA5}">
                      <a16:colId xmlns:a16="http://schemas.microsoft.com/office/drawing/2014/main" val="2515758249"/>
                    </a:ext>
                  </a:extLst>
                </a:gridCol>
                <a:gridCol w="603812">
                  <a:extLst>
                    <a:ext uri="{9D8B030D-6E8A-4147-A177-3AD203B41FA5}">
                      <a16:colId xmlns:a16="http://schemas.microsoft.com/office/drawing/2014/main" val="3765507978"/>
                    </a:ext>
                  </a:extLst>
                </a:gridCol>
                <a:gridCol w="603812">
                  <a:extLst>
                    <a:ext uri="{9D8B030D-6E8A-4147-A177-3AD203B41FA5}">
                      <a16:colId xmlns:a16="http://schemas.microsoft.com/office/drawing/2014/main" val="876779639"/>
                    </a:ext>
                  </a:extLst>
                </a:gridCol>
                <a:gridCol w="603812">
                  <a:extLst>
                    <a:ext uri="{9D8B030D-6E8A-4147-A177-3AD203B41FA5}">
                      <a16:colId xmlns:a16="http://schemas.microsoft.com/office/drawing/2014/main" val="1204431317"/>
                    </a:ext>
                  </a:extLst>
                </a:gridCol>
                <a:gridCol w="603812">
                  <a:extLst>
                    <a:ext uri="{9D8B030D-6E8A-4147-A177-3AD203B41FA5}">
                      <a16:colId xmlns:a16="http://schemas.microsoft.com/office/drawing/2014/main" val="847964960"/>
                    </a:ext>
                  </a:extLst>
                </a:gridCol>
              </a:tblGrid>
              <a:tr h="370840">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graphicFrame>
        <p:nvGraphicFramePr>
          <p:cNvPr id="12" name="Table 4">
            <a:extLst>
              <a:ext uri="{FF2B5EF4-FFF2-40B4-BE49-F238E27FC236}">
                <a16:creationId xmlns:a16="http://schemas.microsoft.com/office/drawing/2014/main" id="{2ADC2CC2-4593-4E18-9295-1C24CC42FF31}"/>
              </a:ext>
            </a:extLst>
          </p:cNvPr>
          <p:cNvGraphicFramePr>
            <a:graphicFrameLocks noGrp="1"/>
          </p:cNvGraphicFramePr>
          <p:nvPr>
            <p:extLst>
              <p:ext uri="{D42A27DB-BD31-4B8C-83A1-F6EECF244321}">
                <p14:modId xmlns:p14="http://schemas.microsoft.com/office/powerpoint/2010/main" val="978207458"/>
              </p:ext>
            </p:extLst>
          </p:nvPr>
        </p:nvGraphicFramePr>
        <p:xfrm>
          <a:off x="215900" y="3897238"/>
          <a:ext cx="8712200" cy="304800"/>
        </p:xfrm>
        <a:graphic>
          <a:graphicData uri="http://schemas.openxmlformats.org/drawingml/2006/table">
            <a:tbl>
              <a:tblPr firstRow="1" bandRow="1">
                <a:tableStyleId>{2D5ABB26-0587-4C30-8999-92F81FD0307C}</a:tableStyleId>
              </a:tblPr>
              <a:tblGrid>
                <a:gridCol w="435610">
                  <a:extLst>
                    <a:ext uri="{9D8B030D-6E8A-4147-A177-3AD203B41FA5}">
                      <a16:colId xmlns:a16="http://schemas.microsoft.com/office/drawing/2014/main" val="933012240"/>
                    </a:ext>
                  </a:extLst>
                </a:gridCol>
                <a:gridCol w="435610">
                  <a:extLst>
                    <a:ext uri="{9D8B030D-6E8A-4147-A177-3AD203B41FA5}">
                      <a16:colId xmlns:a16="http://schemas.microsoft.com/office/drawing/2014/main" val="2038190025"/>
                    </a:ext>
                  </a:extLst>
                </a:gridCol>
                <a:gridCol w="435610">
                  <a:extLst>
                    <a:ext uri="{9D8B030D-6E8A-4147-A177-3AD203B41FA5}">
                      <a16:colId xmlns:a16="http://schemas.microsoft.com/office/drawing/2014/main" val="1887161172"/>
                    </a:ext>
                  </a:extLst>
                </a:gridCol>
                <a:gridCol w="435610">
                  <a:extLst>
                    <a:ext uri="{9D8B030D-6E8A-4147-A177-3AD203B41FA5}">
                      <a16:colId xmlns:a16="http://schemas.microsoft.com/office/drawing/2014/main" val="870111915"/>
                    </a:ext>
                  </a:extLst>
                </a:gridCol>
                <a:gridCol w="435610">
                  <a:extLst>
                    <a:ext uri="{9D8B030D-6E8A-4147-A177-3AD203B41FA5}">
                      <a16:colId xmlns:a16="http://schemas.microsoft.com/office/drawing/2014/main" val="275854826"/>
                    </a:ext>
                  </a:extLst>
                </a:gridCol>
                <a:gridCol w="435610">
                  <a:extLst>
                    <a:ext uri="{9D8B030D-6E8A-4147-A177-3AD203B41FA5}">
                      <a16:colId xmlns:a16="http://schemas.microsoft.com/office/drawing/2014/main" val="2515758249"/>
                    </a:ext>
                  </a:extLst>
                </a:gridCol>
                <a:gridCol w="435610">
                  <a:extLst>
                    <a:ext uri="{9D8B030D-6E8A-4147-A177-3AD203B41FA5}">
                      <a16:colId xmlns:a16="http://schemas.microsoft.com/office/drawing/2014/main" val="3765507978"/>
                    </a:ext>
                  </a:extLst>
                </a:gridCol>
                <a:gridCol w="435610">
                  <a:extLst>
                    <a:ext uri="{9D8B030D-6E8A-4147-A177-3AD203B41FA5}">
                      <a16:colId xmlns:a16="http://schemas.microsoft.com/office/drawing/2014/main" val="876779639"/>
                    </a:ext>
                  </a:extLst>
                </a:gridCol>
                <a:gridCol w="435610">
                  <a:extLst>
                    <a:ext uri="{9D8B030D-6E8A-4147-A177-3AD203B41FA5}">
                      <a16:colId xmlns:a16="http://schemas.microsoft.com/office/drawing/2014/main" val="1204431317"/>
                    </a:ext>
                  </a:extLst>
                </a:gridCol>
                <a:gridCol w="435610">
                  <a:extLst>
                    <a:ext uri="{9D8B030D-6E8A-4147-A177-3AD203B41FA5}">
                      <a16:colId xmlns:a16="http://schemas.microsoft.com/office/drawing/2014/main" val="847964960"/>
                    </a:ext>
                  </a:extLst>
                </a:gridCol>
                <a:gridCol w="435610">
                  <a:extLst>
                    <a:ext uri="{9D8B030D-6E8A-4147-A177-3AD203B41FA5}">
                      <a16:colId xmlns:a16="http://schemas.microsoft.com/office/drawing/2014/main" val="2901337241"/>
                    </a:ext>
                  </a:extLst>
                </a:gridCol>
                <a:gridCol w="435610">
                  <a:extLst>
                    <a:ext uri="{9D8B030D-6E8A-4147-A177-3AD203B41FA5}">
                      <a16:colId xmlns:a16="http://schemas.microsoft.com/office/drawing/2014/main" val="3385811061"/>
                    </a:ext>
                  </a:extLst>
                </a:gridCol>
                <a:gridCol w="435610">
                  <a:extLst>
                    <a:ext uri="{9D8B030D-6E8A-4147-A177-3AD203B41FA5}">
                      <a16:colId xmlns:a16="http://schemas.microsoft.com/office/drawing/2014/main" val="908880772"/>
                    </a:ext>
                  </a:extLst>
                </a:gridCol>
                <a:gridCol w="435610">
                  <a:extLst>
                    <a:ext uri="{9D8B030D-6E8A-4147-A177-3AD203B41FA5}">
                      <a16:colId xmlns:a16="http://schemas.microsoft.com/office/drawing/2014/main" val="1622202454"/>
                    </a:ext>
                  </a:extLst>
                </a:gridCol>
                <a:gridCol w="435610">
                  <a:extLst>
                    <a:ext uri="{9D8B030D-6E8A-4147-A177-3AD203B41FA5}">
                      <a16:colId xmlns:a16="http://schemas.microsoft.com/office/drawing/2014/main" val="1517459264"/>
                    </a:ext>
                  </a:extLst>
                </a:gridCol>
                <a:gridCol w="435610">
                  <a:extLst>
                    <a:ext uri="{9D8B030D-6E8A-4147-A177-3AD203B41FA5}">
                      <a16:colId xmlns:a16="http://schemas.microsoft.com/office/drawing/2014/main" val="3908287491"/>
                    </a:ext>
                  </a:extLst>
                </a:gridCol>
                <a:gridCol w="435610">
                  <a:extLst>
                    <a:ext uri="{9D8B030D-6E8A-4147-A177-3AD203B41FA5}">
                      <a16:colId xmlns:a16="http://schemas.microsoft.com/office/drawing/2014/main" val="2457957986"/>
                    </a:ext>
                  </a:extLst>
                </a:gridCol>
                <a:gridCol w="435610">
                  <a:extLst>
                    <a:ext uri="{9D8B030D-6E8A-4147-A177-3AD203B41FA5}">
                      <a16:colId xmlns:a16="http://schemas.microsoft.com/office/drawing/2014/main" val="4022182163"/>
                    </a:ext>
                  </a:extLst>
                </a:gridCol>
                <a:gridCol w="435610">
                  <a:extLst>
                    <a:ext uri="{9D8B030D-6E8A-4147-A177-3AD203B41FA5}">
                      <a16:colId xmlns:a16="http://schemas.microsoft.com/office/drawing/2014/main" val="237612443"/>
                    </a:ext>
                  </a:extLst>
                </a:gridCol>
                <a:gridCol w="435610">
                  <a:extLst>
                    <a:ext uri="{9D8B030D-6E8A-4147-A177-3AD203B41FA5}">
                      <a16:colId xmlns:a16="http://schemas.microsoft.com/office/drawing/2014/main" val="3516644751"/>
                    </a:ext>
                  </a:extLst>
                </a:gridCol>
              </a:tblGrid>
              <a:tr h="154816">
                <a:tc>
                  <a:txBody>
                    <a:bodyPr/>
                    <a:lstStyle/>
                    <a:p>
                      <a:pPr algn="ct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'8'</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'9'</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'C'</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'F'</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'S'</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'd'</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'e'</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a:t>
                      </a:r>
                      <a:r>
                        <a:rPr lang="en-US" sz="1400" b="1" dirty="0" err="1">
                          <a:latin typeface="Consolas" panose="020B0609020204030204" pitchFamily="49" charset="0"/>
                        </a:rPr>
                        <a:t>i</a:t>
                      </a:r>
                      <a:r>
                        <a:rPr lang="en-US" sz="1400" b="1" dirty="0">
                          <a:latin typeface="Consolas" panose="020B0609020204030204" pitchFamily="49" charset="0"/>
                        </a:rPr>
                        <a:t>'</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onsolas" panose="020B0609020204030204" pitchFamily="49" charset="0"/>
                        </a:rPr>
                        <a:t>'m'</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'n'</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onsolas" panose="020B0609020204030204" pitchFamily="49" charset="0"/>
                        </a:rPr>
                        <a:t>'s'</a:t>
                      </a: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onsolas" panose="020B0609020204030204" pitchFamily="49" charset="0"/>
                      </a:endParaRPr>
                    </a:p>
                  </a:txBody>
                  <a:tcPr marL="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765576"/>
                  </a:ext>
                </a:extLst>
              </a:tr>
            </a:tbl>
          </a:graphicData>
        </a:graphic>
      </p:graphicFrame>
    </p:spTree>
    <p:custDataLst>
      <p:tags r:id="rId1"/>
    </p:custDataLst>
    <p:extLst>
      <p:ext uri="{BB962C8B-B14F-4D97-AF65-F5344CB8AC3E}">
        <p14:creationId xmlns:p14="http://schemas.microsoft.com/office/powerpoint/2010/main" val="2475176516"/>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2</a:t>
            </a:r>
          </a:p>
        </p:txBody>
      </p:sp>
      <p:sp>
        <p:nvSpPr>
          <p:cNvPr id="3" name="Content Placeholder 2"/>
          <p:cNvSpPr>
            <a:spLocks noGrp="1"/>
          </p:cNvSpPr>
          <p:nvPr>
            <p:ph idx="1"/>
          </p:nvPr>
        </p:nvSpPr>
        <p:spPr/>
        <p:txBody>
          <a:bodyPr>
            <a:normAutofit lnSpcReduction="10000"/>
          </a:bodyPr>
          <a:lstStyle/>
          <a:p>
            <a:r>
              <a:rPr lang="en-CA" dirty="0"/>
              <a:t>Design issues:</a:t>
            </a:r>
          </a:p>
          <a:p>
            <a:pPr lvl="1"/>
            <a:r>
              <a:rPr lang="en-CA" dirty="0"/>
              <a:t>Determining membership can be with a binary search</a:t>
            </a:r>
          </a:p>
          <a:p>
            <a:pPr lvl="1"/>
            <a:r>
              <a:rPr lang="en-CA" dirty="0"/>
              <a:t>Inserting or removing entries can be expensive</a:t>
            </a:r>
          </a:p>
          <a:p>
            <a:pPr lvl="1"/>
            <a:r>
              <a:rPr lang="en-CA" dirty="0"/>
              <a:t>The union, intersection and difference operators are much faster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36571179"/>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3</a:t>
            </a:r>
          </a:p>
        </p:txBody>
      </p:sp>
      <p:sp>
        <p:nvSpPr>
          <p:cNvPr id="3" name="Content Placeholder 2"/>
          <p:cNvSpPr>
            <a:spLocks noGrp="1"/>
          </p:cNvSpPr>
          <p:nvPr>
            <p:ph idx="1"/>
          </p:nvPr>
        </p:nvSpPr>
        <p:spPr/>
        <p:txBody>
          <a:bodyPr>
            <a:normAutofit lnSpcReduction="10000"/>
          </a:bodyPr>
          <a:lstStyle/>
          <a:p>
            <a:r>
              <a:rPr lang="en-CA" dirty="0"/>
              <a:t>Next, we have an array of 256 Boolean values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5" name="Table 5">
            <a:extLst>
              <a:ext uri="{FF2B5EF4-FFF2-40B4-BE49-F238E27FC236}">
                <a16:creationId xmlns:a16="http://schemas.microsoft.com/office/drawing/2014/main" id="{D89DB0F1-70F1-4E69-BCCE-63C1592738A6}"/>
              </a:ext>
            </a:extLst>
          </p:cNvPr>
          <p:cNvGraphicFramePr>
            <a:graphicFrameLocks noGrp="1"/>
          </p:cNvGraphicFramePr>
          <p:nvPr>
            <p:extLst>
              <p:ext uri="{D42A27DB-BD31-4B8C-83A1-F6EECF244321}">
                <p14:modId xmlns:p14="http://schemas.microsoft.com/office/powerpoint/2010/main" val="1907544403"/>
              </p:ext>
            </p:extLst>
          </p:nvPr>
        </p:nvGraphicFramePr>
        <p:xfrm>
          <a:off x="2533816" y="2352248"/>
          <a:ext cx="4702480" cy="4389120"/>
        </p:xfrm>
        <a:graphic>
          <a:graphicData uri="http://schemas.openxmlformats.org/drawingml/2006/table">
            <a:tbl>
              <a:tblPr firstRow="1" bandRow="1">
                <a:tableStyleId>{2D5ABB26-0587-4C30-8999-92F81FD0307C}</a:tableStyleId>
              </a:tblPr>
              <a:tblGrid>
                <a:gridCol w="293905">
                  <a:extLst>
                    <a:ext uri="{9D8B030D-6E8A-4147-A177-3AD203B41FA5}">
                      <a16:colId xmlns:a16="http://schemas.microsoft.com/office/drawing/2014/main" val="1782436312"/>
                    </a:ext>
                  </a:extLst>
                </a:gridCol>
                <a:gridCol w="293905">
                  <a:extLst>
                    <a:ext uri="{9D8B030D-6E8A-4147-A177-3AD203B41FA5}">
                      <a16:colId xmlns:a16="http://schemas.microsoft.com/office/drawing/2014/main" val="1895086876"/>
                    </a:ext>
                  </a:extLst>
                </a:gridCol>
                <a:gridCol w="293905">
                  <a:extLst>
                    <a:ext uri="{9D8B030D-6E8A-4147-A177-3AD203B41FA5}">
                      <a16:colId xmlns:a16="http://schemas.microsoft.com/office/drawing/2014/main" val="1417408835"/>
                    </a:ext>
                  </a:extLst>
                </a:gridCol>
                <a:gridCol w="293905">
                  <a:extLst>
                    <a:ext uri="{9D8B030D-6E8A-4147-A177-3AD203B41FA5}">
                      <a16:colId xmlns:a16="http://schemas.microsoft.com/office/drawing/2014/main" val="1584342147"/>
                    </a:ext>
                  </a:extLst>
                </a:gridCol>
                <a:gridCol w="293905">
                  <a:extLst>
                    <a:ext uri="{9D8B030D-6E8A-4147-A177-3AD203B41FA5}">
                      <a16:colId xmlns:a16="http://schemas.microsoft.com/office/drawing/2014/main" val="3927214212"/>
                    </a:ext>
                  </a:extLst>
                </a:gridCol>
                <a:gridCol w="293905">
                  <a:extLst>
                    <a:ext uri="{9D8B030D-6E8A-4147-A177-3AD203B41FA5}">
                      <a16:colId xmlns:a16="http://schemas.microsoft.com/office/drawing/2014/main" val="2508661301"/>
                    </a:ext>
                  </a:extLst>
                </a:gridCol>
                <a:gridCol w="293905">
                  <a:extLst>
                    <a:ext uri="{9D8B030D-6E8A-4147-A177-3AD203B41FA5}">
                      <a16:colId xmlns:a16="http://schemas.microsoft.com/office/drawing/2014/main" val="4185428503"/>
                    </a:ext>
                  </a:extLst>
                </a:gridCol>
                <a:gridCol w="293905">
                  <a:extLst>
                    <a:ext uri="{9D8B030D-6E8A-4147-A177-3AD203B41FA5}">
                      <a16:colId xmlns:a16="http://schemas.microsoft.com/office/drawing/2014/main" val="598152954"/>
                    </a:ext>
                  </a:extLst>
                </a:gridCol>
                <a:gridCol w="293905">
                  <a:extLst>
                    <a:ext uri="{9D8B030D-6E8A-4147-A177-3AD203B41FA5}">
                      <a16:colId xmlns:a16="http://schemas.microsoft.com/office/drawing/2014/main" val="4245380011"/>
                    </a:ext>
                  </a:extLst>
                </a:gridCol>
                <a:gridCol w="293905">
                  <a:extLst>
                    <a:ext uri="{9D8B030D-6E8A-4147-A177-3AD203B41FA5}">
                      <a16:colId xmlns:a16="http://schemas.microsoft.com/office/drawing/2014/main" val="1836477701"/>
                    </a:ext>
                  </a:extLst>
                </a:gridCol>
                <a:gridCol w="293905">
                  <a:extLst>
                    <a:ext uri="{9D8B030D-6E8A-4147-A177-3AD203B41FA5}">
                      <a16:colId xmlns:a16="http://schemas.microsoft.com/office/drawing/2014/main" val="604067994"/>
                    </a:ext>
                  </a:extLst>
                </a:gridCol>
                <a:gridCol w="293905">
                  <a:extLst>
                    <a:ext uri="{9D8B030D-6E8A-4147-A177-3AD203B41FA5}">
                      <a16:colId xmlns:a16="http://schemas.microsoft.com/office/drawing/2014/main" val="1292528751"/>
                    </a:ext>
                  </a:extLst>
                </a:gridCol>
                <a:gridCol w="293905">
                  <a:extLst>
                    <a:ext uri="{9D8B030D-6E8A-4147-A177-3AD203B41FA5}">
                      <a16:colId xmlns:a16="http://schemas.microsoft.com/office/drawing/2014/main" val="3539145047"/>
                    </a:ext>
                  </a:extLst>
                </a:gridCol>
                <a:gridCol w="293905">
                  <a:extLst>
                    <a:ext uri="{9D8B030D-6E8A-4147-A177-3AD203B41FA5}">
                      <a16:colId xmlns:a16="http://schemas.microsoft.com/office/drawing/2014/main" val="340608078"/>
                    </a:ext>
                  </a:extLst>
                </a:gridCol>
                <a:gridCol w="293905">
                  <a:extLst>
                    <a:ext uri="{9D8B030D-6E8A-4147-A177-3AD203B41FA5}">
                      <a16:colId xmlns:a16="http://schemas.microsoft.com/office/drawing/2014/main" val="574699405"/>
                    </a:ext>
                  </a:extLst>
                </a:gridCol>
                <a:gridCol w="293905">
                  <a:extLst>
                    <a:ext uri="{9D8B030D-6E8A-4147-A177-3AD203B41FA5}">
                      <a16:colId xmlns:a16="http://schemas.microsoft.com/office/drawing/2014/main" val="4076614981"/>
                    </a:ext>
                  </a:extLst>
                </a:gridCol>
              </a:tblGrid>
              <a:tr h="262257">
                <a:tc>
                  <a:txBody>
                    <a:bodyPr/>
                    <a:lstStyle/>
                    <a:p>
                      <a:pPr algn="ctr"/>
                      <a:r>
                        <a:rPr lang="en-US" sz="1200"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43696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917517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772865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413099"/>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317477"/>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675747"/>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236289"/>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045042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053988"/>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3777044"/>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818198"/>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729355"/>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409506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883075"/>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61263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267265"/>
                  </a:ext>
                </a:extLst>
              </a:tr>
            </a:tbl>
          </a:graphicData>
        </a:graphic>
      </p:graphicFrame>
      <p:sp>
        <p:nvSpPr>
          <p:cNvPr id="12" name="TextBox 11">
            <a:extLst>
              <a:ext uri="{FF2B5EF4-FFF2-40B4-BE49-F238E27FC236}">
                <a16:creationId xmlns:a16="http://schemas.microsoft.com/office/drawing/2014/main" id="{80E16104-8251-4E91-9820-F788368932E2}"/>
              </a:ext>
            </a:extLst>
          </p:cNvPr>
          <p:cNvSpPr txBox="1"/>
          <p:nvPr/>
        </p:nvSpPr>
        <p:spPr>
          <a:xfrm>
            <a:off x="3804934" y="1159907"/>
            <a:ext cx="5281761" cy="369332"/>
          </a:xfrm>
          <a:prstGeom prst="rect">
            <a:avLst/>
          </a:prstGeom>
          <a:noFill/>
        </p:spPr>
        <p:txBody>
          <a:bodyPr wrap="square">
            <a:spAutoFit/>
          </a:bodyPr>
          <a:lstStyle/>
          <a:p>
            <a:pPr marL="0" indent="0" algn="ctr">
              <a:buNone/>
            </a:pPr>
            <a:r>
              <a:rPr lang="en-US" dirty="0"/>
              <a:t>{</a:t>
            </a:r>
            <a:r>
              <a:rPr lang="en-US" dirty="0">
                <a:latin typeface="Consolas" panose="020B0609020204030204" pitchFamily="49" charset="0"/>
              </a:rPr>
              <a:t>'C'</a:t>
            </a:r>
            <a:r>
              <a:rPr lang="en-US" dirty="0"/>
              <a:t>, </a:t>
            </a:r>
            <a:r>
              <a:rPr lang="en-US" dirty="0">
                <a:latin typeface="Consolas" panose="020B0609020204030204" pitchFamily="49" charset="0"/>
              </a:rPr>
              <a:t>'F'</a:t>
            </a:r>
            <a:r>
              <a:rPr lang="en-US" dirty="0"/>
              <a:t>, </a:t>
            </a: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r>
              <a:rPr lang="en-US" dirty="0"/>
              <a:t>, </a:t>
            </a:r>
            <a:r>
              <a:rPr lang="en-US" dirty="0">
                <a:latin typeface="Consolas" panose="020B0609020204030204" pitchFamily="49" charset="0"/>
              </a:rPr>
              <a:t>','</a:t>
            </a:r>
            <a:r>
              <a:rPr lang="en-US" dirty="0"/>
              <a:t>, </a:t>
            </a:r>
            <a:r>
              <a:rPr lang="en-US" dirty="0">
                <a:latin typeface="Consolas" panose="020B0609020204030204" pitchFamily="49" charset="0"/>
              </a:rPr>
              <a:t>'d'</a:t>
            </a:r>
            <a:r>
              <a:rPr lang="en-US" dirty="0"/>
              <a:t>, </a:t>
            </a:r>
            <a:r>
              <a:rPr lang="en-US" dirty="0">
                <a:latin typeface="Consolas" panose="020B0609020204030204" pitchFamily="49" charset="0"/>
              </a:rPr>
              <a:t>'S'</a:t>
            </a:r>
            <a:r>
              <a:rPr lang="en-US" dirty="0"/>
              <a:t>, </a:t>
            </a:r>
            <a:r>
              <a:rPr lang="en-US" dirty="0">
                <a:latin typeface="Consolas" panose="020B0609020204030204" pitchFamily="49" charset="0"/>
              </a:rPr>
              <a:t>'e'</a:t>
            </a:r>
            <a:r>
              <a:rPr lang="en-US" dirty="0"/>
              <a:t>, </a:t>
            </a:r>
            <a:r>
              <a:rPr lang="en-US" dirty="0">
                <a:latin typeface="Consolas" panose="020B0609020204030204" pitchFamily="49" charset="0"/>
              </a:rPr>
              <a:t>'9'</a:t>
            </a:r>
            <a:r>
              <a:rPr lang="en-US" dirty="0"/>
              <a:t>, </a:t>
            </a:r>
            <a:r>
              <a:rPr lang="en-US" dirty="0">
                <a:latin typeface="Consolas" panose="020B0609020204030204" pitchFamily="49" charset="0"/>
              </a:rPr>
              <a:t>'!'</a:t>
            </a:r>
            <a:r>
              <a:rPr lang="en-US" dirty="0"/>
              <a:t>} </a:t>
            </a:r>
          </a:p>
        </p:txBody>
      </p:sp>
    </p:spTree>
    <p:custDataLst>
      <p:tags r:id="rId1"/>
    </p:custDataLst>
    <p:extLst>
      <p:ext uri="{BB962C8B-B14F-4D97-AF65-F5344CB8AC3E}">
        <p14:creationId xmlns:p14="http://schemas.microsoft.com/office/powerpoint/2010/main" val="2229341754"/>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3</a:t>
            </a:r>
          </a:p>
        </p:txBody>
      </p:sp>
      <p:sp>
        <p:nvSpPr>
          <p:cNvPr id="3" name="Content Placeholder 2"/>
          <p:cNvSpPr>
            <a:spLocks noGrp="1"/>
          </p:cNvSpPr>
          <p:nvPr>
            <p:ph idx="1"/>
          </p:nvPr>
        </p:nvSpPr>
        <p:spPr/>
        <p:txBody>
          <a:bodyPr>
            <a:normAutofit lnSpcReduction="10000"/>
          </a:bodyPr>
          <a:lstStyle/>
          <a:p>
            <a:r>
              <a:rPr lang="en-CA" dirty="0"/>
              <a:t>Inserting or removing entries simply has one change the corresponding entry</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5" name="Table 5">
            <a:extLst>
              <a:ext uri="{FF2B5EF4-FFF2-40B4-BE49-F238E27FC236}">
                <a16:creationId xmlns:a16="http://schemas.microsoft.com/office/drawing/2014/main" id="{D89DB0F1-70F1-4E69-BCCE-63C1592738A6}"/>
              </a:ext>
            </a:extLst>
          </p:cNvPr>
          <p:cNvGraphicFramePr>
            <a:graphicFrameLocks noGrp="1"/>
          </p:cNvGraphicFramePr>
          <p:nvPr>
            <p:extLst>
              <p:ext uri="{D42A27DB-BD31-4B8C-83A1-F6EECF244321}">
                <p14:modId xmlns:p14="http://schemas.microsoft.com/office/powerpoint/2010/main" val="3053141353"/>
              </p:ext>
            </p:extLst>
          </p:nvPr>
        </p:nvGraphicFramePr>
        <p:xfrm>
          <a:off x="2533816" y="2352248"/>
          <a:ext cx="4702480" cy="4389120"/>
        </p:xfrm>
        <a:graphic>
          <a:graphicData uri="http://schemas.openxmlformats.org/drawingml/2006/table">
            <a:tbl>
              <a:tblPr firstRow="1" bandRow="1">
                <a:tableStyleId>{2D5ABB26-0587-4C30-8999-92F81FD0307C}</a:tableStyleId>
              </a:tblPr>
              <a:tblGrid>
                <a:gridCol w="293905">
                  <a:extLst>
                    <a:ext uri="{9D8B030D-6E8A-4147-A177-3AD203B41FA5}">
                      <a16:colId xmlns:a16="http://schemas.microsoft.com/office/drawing/2014/main" val="1782436312"/>
                    </a:ext>
                  </a:extLst>
                </a:gridCol>
                <a:gridCol w="293905">
                  <a:extLst>
                    <a:ext uri="{9D8B030D-6E8A-4147-A177-3AD203B41FA5}">
                      <a16:colId xmlns:a16="http://schemas.microsoft.com/office/drawing/2014/main" val="1895086876"/>
                    </a:ext>
                  </a:extLst>
                </a:gridCol>
                <a:gridCol w="293905">
                  <a:extLst>
                    <a:ext uri="{9D8B030D-6E8A-4147-A177-3AD203B41FA5}">
                      <a16:colId xmlns:a16="http://schemas.microsoft.com/office/drawing/2014/main" val="1417408835"/>
                    </a:ext>
                  </a:extLst>
                </a:gridCol>
                <a:gridCol w="293905">
                  <a:extLst>
                    <a:ext uri="{9D8B030D-6E8A-4147-A177-3AD203B41FA5}">
                      <a16:colId xmlns:a16="http://schemas.microsoft.com/office/drawing/2014/main" val="1584342147"/>
                    </a:ext>
                  </a:extLst>
                </a:gridCol>
                <a:gridCol w="293905">
                  <a:extLst>
                    <a:ext uri="{9D8B030D-6E8A-4147-A177-3AD203B41FA5}">
                      <a16:colId xmlns:a16="http://schemas.microsoft.com/office/drawing/2014/main" val="3927214212"/>
                    </a:ext>
                  </a:extLst>
                </a:gridCol>
                <a:gridCol w="293905">
                  <a:extLst>
                    <a:ext uri="{9D8B030D-6E8A-4147-A177-3AD203B41FA5}">
                      <a16:colId xmlns:a16="http://schemas.microsoft.com/office/drawing/2014/main" val="2508661301"/>
                    </a:ext>
                  </a:extLst>
                </a:gridCol>
                <a:gridCol w="293905">
                  <a:extLst>
                    <a:ext uri="{9D8B030D-6E8A-4147-A177-3AD203B41FA5}">
                      <a16:colId xmlns:a16="http://schemas.microsoft.com/office/drawing/2014/main" val="4185428503"/>
                    </a:ext>
                  </a:extLst>
                </a:gridCol>
                <a:gridCol w="293905">
                  <a:extLst>
                    <a:ext uri="{9D8B030D-6E8A-4147-A177-3AD203B41FA5}">
                      <a16:colId xmlns:a16="http://schemas.microsoft.com/office/drawing/2014/main" val="598152954"/>
                    </a:ext>
                  </a:extLst>
                </a:gridCol>
                <a:gridCol w="293905">
                  <a:extLst>
                    <a:ext uri="{9D8B030D-6E8A-4147-A177-3AD203B41FA5}">
                      <a16:colId xmlns:a16="http://schemas.microsoft.com/office/drawing/2014/main" val="4245380011"/>
                    </a:ext>
                  </a:extLst>
                </a:gridCol>
                <a:gridCol w="293905">
                  <a:extLst>
                    <a:ext uri="{9D8B030D-6E8A-4147-A177-3AD203B41FA5}">
                      <a16:colId xmlns:a16="http://schemas.microsoft.com/office/drawing/2014/main" val="1836477701"/>
                    </a:ext>
                  </a:extLst>
                </a:gridCol>
                <a:gridCol w="293905">
                  <a:extLst>
                    <a:ext uri="{9D8B030D-6E8A-4147-A177-3AD203B41FA5}">
                      <a16:colId xmlns:a16="http://schemas.microsoft.com/office/drawing/2014/main" val="604067994"/>
                    </a:ext>
                  </a:extLst>
                </a:gridCol>
                <a:gridCol w="293905">
                  <a:extLst>
                    <a:ext uri="{9D8B030D-6E8A-4147-A177-3AD203B41FA5}">
                      <a16:colId xmlns:a16="http://schemas.microsoft.com/office/drawing/2014/main" val="1292528751"/>
                    </a:ext>
                  </a:extLst>
                </a:gridCol>
                <a:gridCol w="293905">
                  <a:extLst>
                    <a:ext uri="{9D8B030D-6E8A-4147-A177-3AD203B41FA5}">
                      <a16:colId xmlns:a16="http://schemas.microsoft.com/office/drawing/2014/main" val="3539145047"/>
                    </a:ext>
                  </a:extLst>
                </a:gridCol>
                <a:gridCol w="293905">
                  <a:extLst>
                    <a:ext uri="{9D8B030D-6E8A-4147-A177-3AD203B41FA5}">
                      <a16:colId xmlns:a16="http://schemas.microsoft.com/office/drawing/2014/main" val="340608078"/>
                    </a:ext>
                  </a:extLst>
                </a:gridCol>
                <a:gridCol w="293905">
                  <a:extLst>
                    <a:ext uri="{9D8B030D-6E8A-4147-A177-3AD203B41FA5}">
                      <a16:colId xmlns:a16="http://schemas.microsoft.com/office/drawing/2014/main" val="574699405"/>
                    </a:ext>
                  </a:extLst>
                </a:gridCol>
                <a:gridCol w="293905">
                  <a:extLst>
                    <a:ext uri="{9D8B030D-6E8A-4147-A177-3AD203B41FA5}">
                      <a16:colId xmlns:a16="http://schemas.microsoft.com/office/drawing/2014/main" val="4076614981"/>
                    </a:ext>
                  </a:extLst>
                </a:gridCol>
              </a:tblGrid>
              <a:tr h="262257">
                <a:tc>
                  <a:txBody>
                    <a:bodyPr/>
                    <a:lstStyle/>
                    <a:p>
                      <a:pPr algn="ctr"/>
                      <a:r>
                        <a:rPr lang="en-US" sz="1200" dirty="0">
                          <a:latin typeface="Consolas" panose="020B0609020204030204" pitchFamily="49"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143696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917517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772865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413099"/>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317477"/>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675747"/>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T</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236289"/>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0450422"/>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053988"/>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3777044"/>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818198"/>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729355"/>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409506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7883075"/>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612633"/>
                  </a:ext>
                </a:extLst>
              </a:tr>
              <a:tr h="2622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olas" panose="020B0609020204030204" pitchFamily="49" charset="0"/>
                          <a:ea typeface="+mn-ea"/>
                          <a:cs typeface="+mn-cs"/>
                        </a:rPr>
                        <a:t>F</a:t>
                      </a:r>
                      <a:endPar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267265"/>
                  </a:ext>
                </a:extLst>
              </a:tr>
            </a:tbl>
          </a:graphicData>
        </a:graphic>
      </p:graphicFrame>
    </p:spTree>
    <p:custDataLst>
      <p:tags r:id="rId1"/>
    </p:custDataLst>
    <p:extLst>
      <p:ext uri="{BB962C8B-B14F-4D97-AF65-F5344CB8AC3E}">
        <p14:creationId xmlns:p14="http://schemas.microsoft.com/office/powerpoint/2010/main" val="294368255"/>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3</a:t>
            </a:r>
          </a:p>
        </p:txBody>
      </p:sp>
      <p:sp>
        <p:nvSpPr>
          <p:cNvPr id="3" name="Content Placeholder 2"/>
          <p:cNvSpPr>
            <a:spLocks noGrp="1"/>
          </p:cNvSpPr>
          <p:nvPr>
            <p:ph idx="1"/>
          </p:nvPr>
        </p:nvSpPr>
        <p:spPr/>
        <p:txBody>
          <a:bodyPr>
            <a:normAutofit lnSpcReduction="10000"/>
          </a:bodyPr>
          <a:lstStyle/>
          <a:p>
            <a:r>
              <a:rPr lang="en-CA" dirty="0"/>
              <a:t>Design issues:</a:t>
            </a:r>
          </a:p>
          <a:p>
            <a:pPr lvl="1"/>
            <a:r>
              <a:rPr lang="en-CA" dirty="0"/>
              <a:t>Very fast determination of membership</a:t>
            </a:r>
          </a:p>
          <a:p>
            <a:pPr lvl="1"/>
            <a:r>
              <a:rPr lang="en-CA" dirty="0"/>
              <a:t>Slow to calculate unions, intersections and differences</a:t>
            </a:r>
          </a:p>
          <a:p>
            <a:pPr lvl="1"/>
            <a:r>
              <a:rPr lang="en-CA" dirty="0"/>
              <a:t>Requires an array of 256 entries, even with only 3 members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2067638"/>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3</a:t>
            </a:r>
          </a:p>
        </p:txBody>
      </p:sp>
      <p:sp>
        <p:nvSpPr>
          <p:cNvPr id="3" name="Content Placeholder 2"/>
          <p:cNvSpPr>
            <a:spLocks noGrp="1"/>
          </p:cNvSpPr>
          <p:nvPr>
            <p:ph idx="1"/>
          </p:nvPr>
        </p:nvSpPr>
        <p:spPr>
          <a:xfrm>
            <a:off x="457200" y="1600200"/>
            <a:ext cx="8470900" cy="4525963"/>
          </a:xfrm>
        </p:spPr>
        <p:txBody>
          <a:bodyPr>
            <a:normAutofit lnSpcReduction="10000"/>
          </a:bodyPr>
          <a:lstStyle/>
          <a:p>
            <a:r>
              <a:rPr lang="en-CA" dirty="0"/>
              <a:t>As for the operations:</a:t>
            </a:r>
          </a:p>
          <a:p>
            <a:pPr lvl="1"/>
            <a:r>
              <a:rPr lang="en-CA" dirty="0"/>
              <a:t>An entry is in the union if it is in either set:</a:t>
            </a:r>
          </a:p>
          <a:p>
            <a:pPr lvl="2"/>
            <a:r>
              <a:rPr lang="en-CA" dirty="0"/>
              <a:t>For each of the 256 indices,</a:t>
            </a:r>
          </a:p>
          <a:p>
            <a:pPr marL="914400" lvl="2" indent="0">
              <a:buNone/>
            </a:pPr>
            <a:r>
              <a:rPr lang="en-CA" dirty="0"/>
              <a:t>           if </a:t>
            </a:r>
            <a:r>
              <a:rPr lang="en-CA" dirty="0">
                <a:latin typeface="Consolas" panose="020B0609020204030204" pitchFamily="49" charset="0"/>
              </a:rPr>
              <a:t>array[k] == false</a:t>
            </a:r>
            <a:r>
              <a:rPr lang="en-CA" dirty="0"/>
              <a:t> and </a:t>
            </a:r>
            <a:r>
              <a:rPr lang="en-CA" dirty="0" err="1">
                <a:latin typeface="Consolas" panose="020B0609020204030204" pitchFamily="49" charset="0"/>
              </a:rPr>
              <a:t>other_set.array</a:t>
            </a:r>
            <a:r>
              <a:rPr lang="en-CA" dirty="0">
                <a:latin typeface="Consolas" panose="020B0609020204030204" pitchFamily="49" charset="0"/>
              </a:rPr>
              <a:t>[k] == true</a:t>
            </a:r>
            <a:r>
              <a:rPr lang="en-CA" dirty="0"/>
              <a:t>,</a:t>
            </a:r>
          </a:p>
          <a:p>
            <a:pPr marL="914400" lvl="2" indent="0">
              <a:buNone/>
            </a:pPr>
            <a:r>
              <a:rPr lang="en-CA" dirty="0"/>
              <a:t>	set </a:t>
            </a:r>
            <a:r>
              <a:rPr lang="en-CA" dirty="0">
                <a:latin typeface="Consolas" panose="020B0609020204030204" pitchFamily="49" charset="0"/>
              </a:rPr>
              <a:t>array[k] = true;</a:t>
            </a:r>
          </a:p>
          <a:p>
            <a:pPr lvl="1"/>
            <a:r>
              <a:rPr lang="en-CA" dirty="0"/>
              <a:t>An entry is in the intersection if it is in both sets:</a:t>
            </a:r>
          </a:p>
          <a:p>
            <a:pPr lvl="2"/>
            <a:r>
              <a:rPr lang="en-CA" dirty="0"/>
              <a:t>For each of the 256 indices,</a:t>
            </a:r>
          </a:p>
          <a:p>
            <a:pPr marL="914400" lvl="2" indent="0">
              <a:buNone/>
            </a:pPr>
            <a:r>
              <a:rPr lang="en-CA" dirty="0"/>
              <a:t>           if </a:t>
            </a:r>
            <a:r>
              <a:rPr lang="en-CA" dirty="0">
                <a:latin typeface="Consolas" panose="020B0609020204030204" pitchFamily="49" charset="0"/>
              </a:rPr>
              <a:t>array[k] == true</a:t>
            </a:r>
            <a:r>
              <a:rPr lang="en-CA" dirty="0"/>
              <a:t> and </a:t>
            </a:r>
            <a:r>
              <a:rPr lang="en-CA" dirty="0" err="1">
                <a:latin typeface="Consolas" panose="020B0609020204030204" pitchFamily="49" charset="0"/>
              </a:rPr>
              <a:t>other_set.array</a:t>
            </a:r>
            <a:r>
              <a:rPr lang="en-CA" dirty="0">
                <a:latin typeface="Consolas" panose="020B0609020204030204" pitchFamily="49" charset="0"/>
              </a:rPr>
              <a:t>[k] == false</a:t>
            </a:r>
            <a:r>
              <a:rPr lang="en-CA" dirty="0"/>
              <a:t>,</a:t>
            </a:r>
          </a:p>
          <a:p>
            <a:pPr marL="914400" lvl="2" indent="0">
              <a:buNone/>
            </a:pPr>
            <a:r>
              <a:rPr lang="en-CA" dirty="0"/>
              <a:t>	set </a:t>
            </a:r>
            <a:r>
              <a:rPr lang="en-CA" dirty="0">
                <a:latin typeface="Consolas" panose="020B0609020204030204" pitchFamily="49" charset="0"/>
              </a:rPr>
              <a:t>array[k] = false;</a:t>
            </a:r>
          </a:p>
          <a:p>
            <a:pPr lvl="1"/>
            <a:r>
              <a:rPr lang="en-CA" dirty="0"/>
              <a:t>An entry is in the difference if it is in the set and not in the other:</a:t>
            </a:r>
          </a:p>
          <a:p>
            <a:pPr lvl="2"/>
            <a:r>
              <a:rPr lang="en-CA" dirty="0"/>
              <a:t>For each of the 256 indices,</a:t>
            </a:r>
          </a:p>
          <a:p>
            <a:pPr marL="914400" lvl="2" indent="0">
              <a:buNone/>
            </a:pPr>
            <a:r>
              <a:rPr lang="en-CA" dirty="0"/>
              <a:t>           if </a:t>
            </a:r>
            <a:r>
              <a:rPr lang="en-CA" dirty="0">
                <a:latin typeface="Consolas" panose="020B0609020204030204" pitchFamily="49" charset="0"/>
              </a:rPr>
              <a:t>array[k] == true</a:t>
            </a:r>
            <a:r>
              <a:rPr lang="en-CA" dirty="0"/>
              <a:t> and </a:t>
            </a:r>
            <a:r>
              <a:rPr lang="en-CA" dirty="0" err="1">
                <a:latin typeface="Consolas" panose="020B0609020204030204" pitchFamily="49" charset="0"/>
              </a:rPr>
              <a:t>other_set.array</a:t>
            </a:r>
            <a:r>
              <a:rPr lang="en-CA" dirty="0">
                <a:latin typeface="Consolas" panose="020B0609020204030204" pitchFamily="49" charset="0"/>
              </a:rPr>
              <a:t>[k] == true</a:t>
            </a:r>
            <a:r>
              <a:rPr lang="en-CA" dirty="0"/>
              <a:t>,</a:t>
            </a:r>
          </a:p>
          <a:p>
            <a:pPr marL="914400" lvl="2" indent="0">
              <a:buNone/>
            </a:pPr>
            <a:r>
              <a:rPr lang="en-CA" dirty="0"/>
              <a:t>	set </a:t>
            </a:r>
            <a:r>
              <a:rPr lang="en-CA" dirty="0">
                <a:latin typeface="Consolas" panose="020B0609020204030204" pitchFamily="49" charset="0"/>
              </a:rPr>
              <a:t>array[k] = false;</a:t>
            </a:r>
          </a:p>
          <a:p>
            <a:pPr lvl="2"/>
            <a:endParaRPr lang="en-CA"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07318788"/>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a character set</a:t>
            </a:r>
          </a:p>
          <a:p>
            <a:pPr lvl="1"/>
            <a:r>
              <a:rPr lang="en-CA" dirty="0"/>
              <a:t>Look at four different implementations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7250"/>
    </mc:Choice>
    <mc:Fallback xmlns="">
      <p:transition spd="slow" advTm="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4</a:t>
            </a:r>
          </a:p>
        </p:txBody>
      </p:sp>
      <p:sp>
        <p:nvSpPr>
          <p:cNvPr id="3" name="Content Placeholder 2"/>
          <p:cNvSpPr>
            <a:spLocks noGrp="1"/>
          </p:cNvSpPr>
          <p:nvPr>
            <p:ph idx="1"/>
          </p:nvPr>
        </p:nvSpPr>
        <p:spPr/>
        <p:txBody>
          <a:bodyPr>
            <a:normAutofit lnSpcReduction="10000"/>
          </a:bodyPr>
          <a:lstStyle/>
          <a:p>
            <a:r>
              <a:rPr lang="en-CA" dirty="0"/>
              <a:t>Finally, store and array of eight (8) unsigned integers (32 bits each),</a:t>
            </a:r>
            <a:br>
              <a:rPr lang="en-CA" dirty="0"/>
            </a:br>
            <a:r>
              <a:rPr lang="en-CA" dirty="0"/>
              <a:t>	for a total of 256 bits</a:t>
            </a:r>
          </a:p>
          <a:p>
            <a:pPr lvl="1"/>
            <a:r>
              <a:rPr lang="en-CA" sz="1800" dirty="0">
                <a:latin typeface="Consolas" panose="020B0609020204030204" pitchFamily="49" charset="0"/>
              </a:rPr>
              <a:t>0</a:t>
            </a:r>
            <a:r>
              <a:rPr lang="en-CA" dirty="0"/>
              <a:t> means it is not in the set, </a:t>
            </a:r>
            <a:r>
              <a:rPr lang="en-CA" sz="1800" dirty="0">
                <a:solidFill>
                  <a:srgbClr val="FF0000"/>
                </a:solidFill>
                <a:latin typeface="Consolas" panose="020B0609020204030204" pitchFamily="49" charset="0"/>
              </a:rPr>
              <a:t>1</a:t>
            </a:r>
            <a:r>
              <a:rPr lang="en-CA" dirty="0"/>
              <a:t> means it is in the set</a:t>
            </a:r>
          </a:p>
          <a:p>
            <a:pPr lvl="1"/>
            <a:endParaRPr lang="en-CA" dirty="0"/>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a:t>
            </a:r>
          </a:p>
          <a:p>
            <a:pPr marL="1257300" lvl="3" indent="0">
              <a:buNone/>
            </a:pPr>
            <a:r>
              <a:rPr lang="en-CA" sz="2000" dirty="0">
                <a:latin typeface="Consolas" panose="020B0609020204030204" pitchFamily="49" charset="0"/>
              </a:rPr>
              <a:t>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p>
          <a:p>
            <a:pPr marL="1257300" lvl="3" indent="0">
              <a:buNone/>
            </a:pPr>
            <a:r>
              <a:rPr lang="en-CA" sz="2000" dirty="0">
                <a:latin typeface="Consolas" panose="020B0609020204030204" pitchFamily="49" charset="0"/>
              </a:rPr>
              <a:t>0000</a:t>
            </a:r>
            <a:r>
              <a:rPr lang="en-CA" sz="2000" dirty="0">
                <a:solidFill>
                  <a:srgbClr val="FF0000"/>
                </a:solidFill>
                <a:latin typeface="Consolas" panose="020B0609020204030204" pitchFamily="49" charset="0"/>
              </a:rPr>
              <a:t>11</a:t>
            </a:r>
            <a:r>
              <a:rPr lang="en-CA" sz="2000" dirty="0">
                <a:latin typeface="Consolas" panose="020B0609020204030204" pitchFamily="49" charset="0"/>
              </a:rPr>
              <a:t>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12" name="TextBox 11">
            <a:extLst>
              <a:ext uri="{FF2B5EF4-FFF2-40B4-BE49-F238E27FC236}">
                <a16:creationId xmlns:a16="http://schemas.microsoft.com/office/drawing/2014/main" id="{80E16104-8251-4E91-9820-F788368932E2}"/>
              </a:ext>
            </a:extLst>
          </p:cNvPr>
          <p:cNvSpPr txBox="1"/>
          <p:nvPr/>
        </p:nvSpPr>
        <p:spPr>
          <a:xfrm>
            <a:off x="3804934" y="1159907"/>
            <a:ext cx="5281761" cy="369332"/>
          </a:xfrm>
          <a:prstGeom prst="rect">
            <a:avLst/>
          </a:prstGeom>
          <a:noFill/>
        </p:spPr>
        <p:txBody>
          <a:bodyPr wrap="square">
            <a:spAutoFit/>
          </a:bodyPr>
          <a:lstStyle/>
          <a:p>
            <a:pPr marL="0" indent="0" algn="ctr">
              <a:buNone/>
            </a:pPr>
            <a:r>
              <a:rPr lang="en-US" dirty="0"/>
              <a:t>{</a:t>
            </a:r>
            <a:r>
              <a:rPr lang="en-US" dirty="0">
                <a:latin typeface="Consolas" panose="020B0609020204030204" pitchFamily="49" charset="0"/>
              </a:rPr>
              <a:t>'C'</a:t>
            </a:r>
            <a:r>
              <a:rPr lang="en-US" dirty="0"/>
              <a:t>, </a:t>
            </a:r>
            <a:r>
              <a:rPr lang="en-US" dirty="0">
                <a:latin typeface="Consolas" panose="020B0609020204030204" pitchFamily="49" charset="0"/>
              </a:rPr>
              <a:t>'F'</a:t>
            </a:r>
            <a:r>
              <a:rPr lang="en-US" dirty="0"/>
              <a:t>, </a:t>
            </a: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r>
              <a:rPr lang="en-US" dirty="0"/>
              <a:t>, </a:t>
            </a:r>
            <a:r>
              <a:rPr lang="en-US" dirty="0">
                <a:latin typeface="Consolas" panose="020B0609020204030204" pitchFamily="49" charset="0"/>
              </a:rPr>
              <a:t>','</a:t>
            </a:r>
            <a:r>
              <a:rPr lang="en-US" dirty="0"/>
              <a:t>, </a:t>
            </a:r>
            <a:r>
              <a:rPr lang="en-US" dirty="0">
                <a:latin typeface="Consolas" panose="020B0609020204030204" pitchFamily="49" charset="0"/>
              </a:rPr>
              <a:t>'d'</a:t>
            </a:r>
            <a:r>
              <a:rPr lang="en-US" dirty="0"/>
              <a:t>, </a:t>
            </a:r>
            <a:r>
              <a:rPr lang="en-US" dirty="0">
                <a:latin typeface="Consolas" panose="020B0609020204030204" pitchFamily="49" charset="0"/>
              </a:rPr>
              <a:t>'S'</a:t>
            </a:r>
            <a:r>
              <a:rPr lang="en-US" dirty="0"/>
              <a:t>, </a:t>
            </a:r>
            <a:r>
              <a:rPr lang="en-US" dirty="0">
                <a:latin typeface="Consolas" panose="020B0609020204030204" pitchFamily="49" charset="0"/>
              </a:rPr>
              <a:t>'e'</a:t>
            </a:r>
            <a:r>
              <a:rPr lang="en-US" dirty="0"/>
              <a:t>, </a:t>
            </a:r>
            <a:r>
              <a:rPr lang="en-US" dirty="0">
                <a:latin typeface="Consolas" panose="020B0609020204030204" pitchFamily="49" charset="0"/>
              </a:rPr>
              <a:t>'9'</a:t>
            </a:r>
            <a:r>
              <a:rPr lang="en-US" dirty="0"/>
              <a:t>, </a:t>
            </a:r>
            <a:r>
              <a:rPr lang="en-US" dirty="0">
                <a:latin typeface="Consolas" panose="020B0609020204030204" pitchFamily="49" charset="0"/>
              </a:rPr>
              <a:t>'!'</a:t>
            </a:r>
            <a:r>
              <a:rPr lang="en-US" dirty="0"/>
              <a:t>} </a:t>
            </a:r>
          </a:p>
        </p:txBody>
      </p:sp>
    </p:spTree>
    <p:custDataLst>
      <p:tags r:id="rId1"/>
    </p:custDataLst>
    <p:extLst>
      <p:ext uri="{BB962C8B-B14F-4D97-AF65-F5344CB8AC3E}">
        <p14:creationId xmlns:p14="http://schemas.microsoft.com/office/powerpoint/2010/main" val="3400875640"/>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4</a:t>
            </a:r>
          </a:p>
        </p:txBody>
      </p:sp>
      <p:sp>
        <p:nvSpPr>
          <p:cNvPr id="3" name="Content Placeholder 2"/>
          <p:cNvSpPr>
            <a:spLocks noGrp="1"/>
          </p:cNvSpPr>
          <p:nvPr>
            <p:ph idx="1"/>
          </p:nvPr>
        </p:nvSpPr>
        <p:spPr/>
        <p:txBody>
          <a:bodyPr>
            <a:normAutofit lnSpcReduction="10000"/>
          </a:bodyPr>
          <a:lstStyle/>
          <a:p>
            <a:r>
              <a:rPr lang="en-CA" dirty="0"/>
              <a:t>The first three bits of the unsigned char indicate which of the</a:t>
            </a:r>
            <a:br>
              <a:rPr lang="en-CA" dirty="0"/>
            </a:br>
            <a:r>
              <a:rPr lang="en-CA" dirty="0"/>
              <a:t>eight integers it is stored in</a:t>
            </a:r>
          </a:p>
          <a:p>
            <a:r>
              <a:rPr lang="en-CA" dirty="0"/>
              <a:t>The last five bits indicate which of the 32 bits it is stored in</a:t>
            </a:r>
          </a:p>
          <a:p>
            <a:pPr marL="0" indent="0">
              <a:buNone/>
            </a:pPr>
            <a:r>
              <a:rPr lang="en-CA" dirty="0"/>
              <a:t>		</a:t>
            </a:r>
            <a:r>
              <a:rPr lang="en-CA" dirty="0">
                <a:latin typeface="Consolas" panose="020B0609020204030204" pitchFamily="49" charset="0"/>
              </a:rPr>
              <a:t>array[char &gt;&gt; 5] &amp; (1 &lt;&lt; (</a:t>
            </a:r>
            <a:r>
              <a:rPr lang="en-CA" dirty="0" err="1">
                <a:latin typeface="Consolas" panose="020B0609020204030204" pitchFamily="49" charset="0"/>
              </a:rPr>
              <a:t>ch</a:t>
            </a:r>
            <a:r>
              <a:rPr lang="en-CA" dirty="0">
                <a:latin typeface="Consolas" panose="020B0609020204030204" pitchFamily="49" charset="0"/>
              </a:rPr>
              <a:t> &amp; 0b1111))</a:t>
            </a:r>
          </a:p>
          <a:p>
            <a:pPr lvl="1"/>
            <a:endParaRPr lang="en-CA" dirty="0"/>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a:t>
            </a:r>
          </a:p>
          <a:p>
            <a:pPr marL="1257300" lvl="3" indent="0">
              <a:buNone/>
            </a:pPr>
            <a:r>
              <a:rPr lang="en-CA" sz="2000" dirty="0">
                <a:latin typeface="Consolas" panose="020B0609020204030204" pitchFamily="49" charset="0"/>
              </a:rPr>
              <a:t>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a:t>
            </a:r>
          </a:p>
          <a:p>
            <a:pPr marL="1257300" lvl="3" indent="0">
              <a:buNone/>
            </a:pPr>
            <a:r>
              <a:rPr lang="en-CA" sz="2000" dirty="0">
                <a:latin typeface="Consolas" panose="020B0609020204030204" pitchFamily="49" charset="0"/>
              </a:rPr>
              <a:t>0000</a:t>
            </a:r>
            <a:r>
              <a:rPr lang="en-CA" sz="2000" dirty="0">
                <a:solidFill>
                  <a:srgbClr val="FF0000"/>
                </a:solidFill>
                <a:latin typeface="Consolas" panose="020B0609020204030204" pitchFamily="49" charset="0"/>
              </a:rPr>
              <a:t>11</a:t>
            </a:r>
            <a:r>
              <a:rPr lang="en-CA" sz="2000" dirty="0">
                <a:latin typeface="Consolas" panose="020B0609020204030204" pitchFamily="49" charset="0"/>
              </a:rPr>
              <a:t>000</a:t>
            </a:r>
            <a:r>
              <a:rPr lang="en-CA" sz="2000" dirty="0">
                <a:solidFill>
                  <a:srgbClr val="FF0000"/>
                </a:solidFill>
                <a:latin typeface="Consolas" panose="020B0609020204030204" pitchFamily="49" charset="0"/>
              </a:rPr>
              <a:t>1</a:t>
            </a:r>
            <a:r>
              <a:rPr lang="en-CA" sz="2000" dirty="0">
                <a:latin typeface="Consolas" panose="020B0609020204030204" pitchFamily="49" charset="0"/>
              </a:rPr>
              <a:t>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a:p>
            <a:pPr marL="1257300" lvl="3" indent="0">
              <a:buNone/>
            </a:pPr>
            <a:r>
              <a:rPr lang="en-CA" sz="2000" dirty="0">
                <a:latin typeface="Consolas" panose="020B0609020204030204" pitchFamily="49" charset="0"/>
              </a:rPr>
              <a:t>00000000000000000000000000000000</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12" name="TextBox 11">
            <a:extLst>
              <a:ext uri="{FF2B5EF4-FFF2-40B4-BE49-F238E27FC236}">
                <a16:creationId xmlns:a16="http://schemas.microsoft.com/office/drawing/2014/main" id="{80E16104-8251-4E91-9820-F788368932E2}"/>
              </a:ext>
            </a:extLst>
          </p:cNvPr>
          <p:cNvSpPr txBox="1"/>
          <p:nvPr/>
        </p:nvSpPr>
        <p:spPr>
          <a:xfrm>
            <a:off x="3804934" y="1159907"/>
            <a:ext cx="5281761" cy="369332"/>
          </a:xfrm>
          <a:prstGeom prst="rect">
            <a:avLst/>
          </a:prstGeom>
          <a:noFill/>
        </p:spPr>
        <p:txBody>
          <a:bodyPr wrap="square">
            <a:spAutoFit/>
          </a:bodyPr>
          <a:lstStyle/>
          <a:p>
            <a:pPr marL="0" indent="0" algn="ctr">
              <a:buNone/>
            </a:pPr>
            <a:r>
              <a:rPr lang="en-US" dirty="0"/>
              <a:t>{</a:t>
            </a:r>
            <a:r>
              <a:rPr lang="en-US" dirty="0">
                <a:latin typeface="Consolas" panose="020B0609020204030204" pitchFamily="49" charset="0"/>
              </a:rPr>
              <a:t>'C'</a:t>
            </a:r>
            <a:r>
              <a:rPr lang="en-US" dirty="0"/>
              <a:t>, </a:t>
            </a:r>
            <a:r>
              <a:rPr lang="en-US" dirty="0">
                <a:latin typeface="Consolas" panose="020B0609020204030204" pitchFamily="49" charset="0"/>
              </a:rPr>
              <a:t>'F'</a:t>
            </a:r>
            <a:r>
              <a:rPr lang="en-US" dirty="0"/>
              <a:t>, </a:t>
            </a: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r>
              <a:rPr lang="en-US" dirty="0"/>
              <a:t>, </a:t>
            </a:r>
            <a:r>
              <a:rPr lang="en-US" dirty="0">
                <a:latin typeface="Consolas" panose="020B0609020204030204" pitchFamily="49" charset="0"/>
              </a:rPr>
              <a:t>','</a:t>
            </a:r>
            <a:r>
              <a:rPr lang="en-US" dirty="0"/>
              <a:t>, </a:t>
            </a:r>
            <a:r>
              <a:rPr lang="en-US" dirty="0">
                <a:latin typeface="Consolas" panose="020B0609020204030204" pitchFamily="49" charset="0"/>
              </a:rPr>
              <a:t>'d'</a:t>
            </a:r>
            <a:r>
              <a:rPr lang="en-US" dirty="0"/>
              <a:t>, </a:t>
            </a:r>
            <a:r>
              <a:rPr lang="en-US" dirty="0">
                <a:latin typeface="Consolas" panose="020B0609020204030204" pitchFamily="49" charset="0"/>
              </a:rPr>
              <a:t>'S'</a:t>
            </a:r>
            <a:r>
              <a:rPr lang="en-US" dirty="0"/>
              <a:t>, </a:t>
            </a:r>
            <a:r>
              <a:rPr lang="en-US" dirty="0">
                <a:latin typeface="Consolas" panose="020B0609020204030204" pitchFamily="49" charset="0"/>
              </a:rPr>
              <a:t>'e'</a:t>
            </a:r>
            <a:r>
              <a:rPr lang="en-US" dirty="0"/>
              <a:t>, </a:t>
            </a:r>
            <a:r>
              <a:rPr lang="en-US" dirty="0">
                <a:latin typeface="Consolas" panose="020B0609020204030204" pitchFamily="49" charset="0"/>
              </a:rPr>
              <a:t>'9'</a:t>
            </a:r>
            <a:r>
              <a:rPr lang="en-US" dirty="0"/>
              <a:t>, </a:t>
            </a:r>
            <a:r>
              <a:rPr lang="en-US" dirty="0">
                <a:latin typeface="Consolas" panose="020B0609020204030204" pitchFamily="49" charset="0"/>
              </a:rPr>
              <a:t>'!'</a:t>
            </a:r>
            <a:r>
              <a:rPr lang="en-US" dirty="0"/>
              <a:t>} </a:t>
            </a:r>
          </a:p>
        </p:txBody>
      </p:sp>
    </p:spTree>
    <p:custDataLst>
      <p:tags r:id="rId1"/>
    </p:custDataLst>
    <p:extLst>
      <p:ext uri="{BB962C8B-B14F-4D97-AF65-F5344CB8AC3E}">
        <p14:creationId xmlns:p14="http://schemas.microsoft.com/office/powerpoint/2010/main" val="597271147"/>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4</a:t>
            </a:r>
          </a:p>
        </p:txBody>
      </p:sp>
      <p:sp>
        <p:nvSpPr>
          <p:cNvPr id="3" name="Content Placeholder 2"/>
          <p:cNvSpPr>
            <a:spLocks noGrp="1"/>
          </p:cNvSpPr>
          <p:nvPr>
            <p:ph idx="1"/>
          </p:nvPr>
        </p:nvSpPr>
        <p:spPr>
          <a:xfrm>
            <a:off x="457200" y="1600200"/>
            <a:ext cx="8470900" cy="4525963"/>
          </a:xfrm>
        </p:spPr>
        <p:txBody>
          <a:bodyPr>
            <a:normAutofit lnSpcReduction="10000"/>
          </a:bodyPr>
          <a:lstStyle/>
          <a:p>
            <a:r>
              <a:rPr lang="en-CA" dirty="0"/>
              <a:t>As for the operations, we only have to perform the appropriate bitwise operations on each of the eight integers:</a:t>
            </a:r>
          </a:p>
          <a:p>
            <a:pPr lvl="1"/>
            <a:r>
              <a:rPr lang="en-CA" dirty="0"/>
              <a:t>Union:</a:t>
            </a:r>
          </a:p>
          <a:p>
            <a:pPr marL="914400" lvl="2" indent="0">
              <a:buNone/>
            </a:pPr>
            <a:r>
              <a:rPr lang="en-CA" dirty="0">
                <a:latin typeface="Consolas" panose="020B0609020204030204" pitchFamily="49" charset="0"/>
              </a:rPr>
              <a:t>   array[k] |= </a:t>
            </a:r>
            <a:r>
              <a:rPr lang="en-CA" dirty="0" err="1">
                <a:latin typeface="Consolas" panose="020B0609020204030204" pitchFamily="49" charset="0"/>
              </a:rPr>
              <a:t>other_set.array</a:t>
            </a:r>
            <a:r>
              <a:rPr lang="en-CA" dirty="0">
                <a:latin typeface="Consolas" panose="020B0609020204030204" pitchFamily="49" charset="0"/>
              </a:rPr>
              <a:t>[k];</a:t>
            </a:r>
          </a:p>
          <a:p>
            <a:pPr lvl="1"/>
            <a:r>
              <a:rPr lang="en-CA" dirty="0"/>
              <a:t>Intersection:</a:t>
            </a:r>
          </a:p>
          <a:p>
            <a:pPr marL="914400" lvl="2" indent="0">
              <a:buNone/>
            </a:pPr>
            <a:r>
              <a:rPr lang="en-CA" dirty="0">
                <a:latin typeface="Consolas" panose="020B0609020204030204" pitchFamily="49" charset="0"/>
              </a:rPr>
              <a:t>   array[k] &amp;= </a:t>
            </a:r>
            <a:r>
              <a:rPr lang="en-CA" dirty="0" err="1">
                <a:latin typeface="Consolas" panose="020B0609020204030204" pitchFamily="49" charset="0"/>
              </a:rPr>
              <a:t>other_set.array</a:t>
            </a:r>
            <a:r>
              <a:rPr lang="en-CA" dirty="0">
                <a:latin typeface="Consolas" panose="020B0609020204030204" pitchFamily="49" charset="0"/>
              </a:rPr>
              <a:t>[k];</a:t>
            </a:r>
          </a:p>
          <a:p>
            <a:pPr lvl="1"/>
            <a:r>
              <a:rPr lang="en-CA" dirty="0"/>
              <a:t>Difference:</a:t>
            </a:r>
          </a:p>
          <a:p>
            <a:pPr marL="914400" lvl="2" indent="0">
              <a:buNone/>
            </a:pPr>
            <a:r>
              <a:rPr lang="en-CA" dirty="0">
                <a:latin typeface="Consolas" panose="020B0609020204030204" pitchFamily="49" charset="0"/>
              </a:rPr>
              <a:t>   array[k] &amp;= ~</a:t>
            </a:r>
            <a:r>
              <a:rPr lang="en-CA" dirty="0" err="1">
                <a:latin typeface="Consolas" panose="020B0609020204030204" pitchFamily="49" charset="0"/>
              </a:rPr>
              <a:t>other_set.array</a:t>
            </a:r>
            <a:r>
              <a:rPr lang="en-CA" dirty="0">
                <a:latin typeface="Consolas" panose="020B0609020204030204" pitchFamily="49" charset="0"/>
              </a:rPr>
              <a:t>[k];</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6341558"/>
      </p:ext>
    </p:extLst>
  </p:cSld>
  <p:clrMapOvr>
    <a:masterClrMapping/>
  </p:clrMapOvr>
  <mc:AlternateContent xmlns:mc="http://schemas.openxmlformats.org/markup-compatibility/2006" xmlns:p14="http://schemas.microsoft.com/office/powerpoint/2010/main">
    <mc:Choice Requires="p14">
      <p:transition spd="slow" p14:dur="2000" advTm="79281"/>
    </mc:Choice>
    <mc:Fallback xmlns="">
      <p:transition spd="slow" advTm="7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4</a:t>
            </a:r>
          </a:p>
        </p:txBody>
      </p:sp>
      <p:sp>
        <p:nvSpPr>
          <p:cNvPr id="3" name="Content Placeholder 2"/>
          <p:cNvSpPr>
            <a:spLocks noGrp="1"/>
          </p:cNvSpPr>
          <p:nvPr>
            <p:ph idx="1"/>
          </p:nvPr>
        </p:nvSpPr>
        <p:spPr/>
        <p:txBody>
          <a:bodyPr>
            <a:normAutofit lnSpcReduction="10000"/>
          </a:bodyPr>
          <a:lstStyle/>
          <a:p>
            <a:r>
              <a:rPr lang="en-CA" dirty="0"/>
              <a:t>Design issues:</a:t>
            </a:r>
          </a:p>
          <a:p>
            <a:pPr lvl="1"/>
            <a:r>
              <a:rPr lang="en-CA" dirty="0"/>
              <a:t>Almost-as-fast membership</a:t>
            </a:r>
          </a:p>
          <a:p>
            <a:pPr lvl="1"/>
            <a:r>
              <a:rPr lang="en-CA" dirty="0"/>
              <a:t>One eighth the memory of Design 3</a:t>
            </a:r>
          </a:p>
          <a:p>
            <a:pPr lvl="1"/>
            <a:r>
              <a:rPr lang="en-CA" dirty="0"/>
              <a:t>Very fast bitwise operations</a:t>
            </a:r>
          </a:p>
          <a:p>
            <a:pPr lvl="1"/>
            <a:endParaRPr lang="en-CA" dirty="0"/>
          </a:p>
          <a:p>
            <a:r>
              <a:rPr lang="en-CA" dirty="0"/>
              <a:t>Given a choice between Design 3 and Design 4,</a:t>
            </a:r>
          </a:p>
          <a:p>
            <a:pPr marL="0" indent="0">
              <a:buNone/>
            </a:pPr>
            <a:r>
              <a:rPr lang="en-CA" dirty="0"/>
              <a:t>	Design 4 is superior, just more difficult to work with…</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9957055"/>
      </p:ext>
    </p:extLst>
  </p:cSld>
  <p:clrMapOvr>
    <a:masterClrMapping/>
  </p:clrMapOvr>
  <mc:AlternateContent xmlns:mc="http://schemas.openxmlformats.org/markup-compatibility/2006" xmlns:p14="http://schemas.microsoft.com/office/powerpoint/2010/main">
    <mc:Choice Requires="p14">
      <p:transition spd="slow" p14:dur="2000" advTm="25150"/>
    </mc:Choice>
    <mc:Fallback xmlns="">
      <p:transition spd="slow" advTm="2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endParaRPr lang="en-CA" dirty="0"/>
          </a:p>
        </p:txBody>
      </p:sp>
      <p:sp>
        <p:nvSpPr>
          <p:cNvPr id="3" name="Content Placeholder 2"/>
          <p:cNvSpPr>
            <a:spLocks noGrp="1"/>
          </p:cNvSpPr>
          <p:nvPr>
            <p:ph idx="1"/>
          </p:nvPr>
        </p:nvSpPr>
        <p:spPr/>
        <p:txBody>
          <a:bodyPr/>
          <a:lstStyle/>
          <a:p>
            <a:r>
              <a:rPr lang="en-US" dirty="0"/>
              <a:t>Memory use</a:t>
            </a: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r>
              <a:rPr lang="en-US" dirty="0"/>
              <a:t>Determining membership</a:t>
            </a:r>
            <a:endParaRPr lang="en-US" dirty="0">
              <a:latin typeface="Consolas" panose="020B0609020204030204" pitchFamily="49" charset="0"/>
            </a:endParaRPr>
          </a:p>
          <a:p>
            <a:endParaRPr lang="en-US" dirty="0">
              <a:latin typeface="Consolas" panose="020B0609020204030204" pitchFamily="49" charset="0"/>
            </a:endParaRPr>
          </a:p>
          <a:p>
            <a:pPr lvl="1"/>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2800843859"/>
              </p:ext>
            </p:extLst>
          </p:nvPr>
        </p:nvGraphicFramePr>
        <p:xfrm>
          <a:off x="1691680" y="2060848"/>
          <a:ext cx="5472608" cy="1854200"/>
        </p:xfrm>
        <a:graphic>
          <a:graphicData uri="http://schemas.openxmlformats.org/drawingml/2006/table">
            <a:tbl>
              <a:tblPr firstRow="1" bandRow="1">
                <a:tableStyleId>{2D5ABB26-0587-4C30-8999-92F81FD0307C}</a:tableStyleId>
              </a:tblPr>
              <a:tblGrid>
                <a:gridCol w="882098">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1530170">
                  <a:extLst>
                    <a:ext uri="{9D8B030D-6E8A-4147-A177-3AD203B41FA5}">
                      <a16:colId xmlns:a16="http://schemas.microsoft.com/office/drawing/2014/main" val="3073025160"/>
                    </a:ext>
                  </a:extLst>
                </a:gridCol>
                <a:gridCol w="1530170">
                  <a:extLst>
                    <a:ext uri="{9D8B030D-6E8A-4147-A177-3AD203B41FA5}">
                      <a16:colId xmlns:a16="http://schemas.microsoft.com/office/drawing/2014/main" val="3616989853"/>
                    </a:ext>
                  </a:extLst>
                </a:gridCol>
              </a:tblGrid>
              <a:tr h="370840">
                <a:tc>
                  <a:txBody>
                    <a:bodyPr/>
                    <a:lstStyle/>
                    <a:p>
                      <a:pPr algn="ctr"/>
                      <a:r>
                        <a:rPr lang="en-US" dirty="0">
                          <a:latin typeface="Georgia" panose="02040502050405020303" pitchFamily="18" charset="0"/>
                        </a:rPr>
                        <a:t>Design</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Few entries</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Unknown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Many entries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latin typeface="Georgia" panose="02040502050405020303" pitchFamily="18" charset="0"/>
                        </a:rPr>
                        <a:t>1</a:t>
                      </a:r>
                    </a:p>
                  </a:txBody>
                  <a:tcPr>
                    <a:lnT w="12700" cap="flat" cmpd="sng" algn="ctr">
                      <a:solidFill>
                        <a:schemeClr val="tx1"/>
                      </a:solidFill>
                      <a:prstDash val="solid"/>
                      <a:round/>
                      <a:headEnd type="none" w="med" len="med"/>
                      <a:tailEnd type="none" w="med" len="med"/>
                    </a:lnT>
                  </a:tcPr>
                </a:tc>
                <a:tc>
                  <a:txBody>
                    <a:bodyPr/>
                    <a:lstStyle/>
                    <a:p>
                      <a:pPr algn="ctr"/>
                      <a:r>
                        <a:rPr lang="en-US" dirty="0">
                          <a:latin typeface="Georgia" panose="02040502050405020303" pitchFamily="18" charset="0"/>
                        </a:rPr>
                        <a:t>Good</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Poor</a:t>
                      </a: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Very poor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dirty="0">
                          <a:latin typeface="Georgia" panose="02040502050405020303" pitchFamily="18" charset="0"/>
                        </a:rPr>
                        <a:t>2</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Good</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Poor</a:t>
                      </a:r>
                    </a:p>
                  </a:txBody>
                  <a:tcPr/>
                </a:tc>
                <a:tc>
                  <a:txBody>
                    <a:bodyPr/>
                    <a:lstStyle/>
                    <a:p>
                      <a:pPr algn="ctr"/>
                      <a:r>
                        <a:rPr lang="en-CA" dirty="0">
                          <a:latin typeface="Georgia" panose="02040502050405020303" pitchFamily="18" charset="0"/>
                        </a:rPr>
                        <a:t>Very poor</a:t>
                      </a:r>
                    </a:p>
                  </a:txBody>
                  <a:tcPr/>
                </a:tc>
                <a:extLst>
                  <a:ext uri="{0D108BD9-81ED-4DB2-BD59-A6C34878D82A}">
                    <a16:rowId xmlns:a16="http://schemas.microsoft.com/office/drawing/2014/main" val="10002"/>
                  </a:ext>
                </a:extLst>
              </a:tr>
              <a:tr h="370840">
                <a:tc>
                  <a:txBody>
                    <a:bodyPr/>
                    <a:lstStyle/>
                    <a:p>
                      <a:pPr algn="ctr"/>
                      <a:r>
                        <a:rPr lang="en-US" dirty="0">
                          <a:latin typeface="Georgia" panose="02040502050405020303" pitchFamily="18" charset="0"/>
                        </a:rPr>
                        <a:t>3</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Very poor</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Poor</a:t>
                      </a:r>
                    </a:p>
                  </a:txBody>
                  <a:tcPr/>
                </a:tc>
                <a:tc>
                  <a:txBody>
                    <a:bodyPr/>
                    <a:lstStyle/>
                    <a:p>
                      <a:pPr algn="ctr"/>
                      <a:r>
                        <a:rPr lang="en-CA" dirty="0">
                          <a:latin typeface="Georgia" panose="02040502050405020303" pitchFamily="18" charset="0"/>
                        </a:rPr>
                        <a:t>Okay</a:t>
                      </a:r>
                    </a:p>
                  </a:txBody>
                  <a:tcPr/>
                </a:tc>
                <a:extLst>
                  <a:ext uri="{0D108BD9-81ED-4DB2-BD59-A6C34878D82A}">
                    <a16:rowId xmlns:a16="http://schemas.microsoft.com/office/drawing/2014/main" val="10003"/>
                  </a:ext>
                </a:extLst>
              </a:tr>
              <a:tr h="370840">
                <a:tc>
                  <a:txBody>
                    <a:bodyPr/>
                    <a:lstStyle/>
                    <a:p>
                      <a:pPr algn="ctr"/>
                      <a:r>
                        <a:rPr lang="en-US" dirty="0">
                          <a:latin typeface="Georgia" panose="02040502050405020303" pitchFamily="18" charset="0"/>
                        </a:rPr>
                        <a:t>4</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Poor</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Okay</a:t>
                      </a: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Good</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6" name="Table 5">
            <a:extLst>
              <a:ext uri="{FF2B5EF4-FFF2-40B4-BE49-F238E27FC236}">
                <a16:creationId xmlns:a16="http://schemas.microsoft.com/office/drawing/2014/main" id="{A2321580-CDDA-4583-9F51-03BB93076A85}"/>
              </a:ext>
            </a:extLst>
          </p:cNvPr>
          <p:cNvGraphicFramePr>
            <a:graphicFrameLocks noGrp="1"/>
          </p:cNvGraphicFramePr>
          <p:nvPr>
            <p:extLst>
              <p:ext uri="{D42A27DB-BD31-4B8C-83A1-F6EECF244321}">
                <p14:modId xmlns:p14="http://schemas.microsoft.com/office/powerpoint/2010/main" val="3580160723"/>
              </p:ext>
            </p:extLst>
          </p:nvPr>
        </p:nvGraphicFramePr>
        <p:xfrm>
          <a:off x="1691680" y="4599136"/>
          <a:ext cx="5472608" cy="1854200"/>
        </p:xfrm>
        <a:graphic>
          <a:graphicData uri="http://schemas.openxmlformats.org/drawingml/2006/table">
            <a:tbl>
              <a:tblPr firstRow="1" bandRow="1">
                <a:tableStyleId>{2D5ABB26-0587-4C30-8999-92F81FD0307C}</a:tableStyleId>
              </a:tblPr>
              <a:tblGrid>
                <a:gridCol w="882098">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1530170">
                  <a:extLst>
                    <a:ext uri="{9D8B030D-6E8A-4147-A177-3AD203B41FA5}">
                      <a16:colId xmlns:a16="http://schemas.microsoft.com/office/drawing/2014/main" val="3073025160"/>
                    </a:ext>
                  </a:extLst>
                </a:gridCol>
                <a:gridCol w="1530170">
                  <a:extLst>
                    <a:ext uri="{9D8B030D-6E8A-4147-A177-3AD203B41FA5}">
                      <a16:colId xmlns:a16="http://schemas.microsoft.com/office/drawing/2014/main" val="3616989853"/>
                    </a:ext>
                  </a:extLst>
                </a:gridCol>
              </a:tblGrid>
              <a:tr h="370840">
                <a:tc>
                  <a:txBody>
                    <a:bodyPr/>
                    <a:lstStyle/>
                    <a:p>
                      <a:pPr algn="ctr"/>
                      <a:r>
                        <a:rPr lang="en-US" dirty="0">
                          <a:latin typeface="Georgia" panose="02040502050405020303" pitchFamily="18" charset="0"/>
                        </a:rPr>
                        <a:t>Design</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Few entries</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Unknown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Many entries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latin typeface="Georgia" panose="02040502050405020303" pitchFamily="18" charset="0"/>
                        </a:rPr>
                        <a:t>1</a:t>
                      </a:r>
                    </a:p>
                  </a:txBody>
                  <a:tcPr>
                    <a:lnT w="12700" cap="flat" cmpd="sng" algn="ctr">
                      <a:solidFill>
                        <a:schemeClr val="tx1"/>
                      </a:solidFill>
                      <a:prstDash val="solid"/>
                      <a:round/>
                      <a:headEnd type="none" w="med" len="med"/>
                      <a:tailEnd type="none" w="med" len="med"/>
                    </a:lnT>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Slow</a:t>
                      </a: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Slow</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dirty="0">
                          <a:latin typeface="Georgia" panose="02040502050405020303" pitchFamily="18" charset="0"/>
                        </a:rPr>
                        <a:t>2</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Okay</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Okay</a:t>
                      </a:r>
                    </a:p>
                  </a:txBody>
                  <a:tcPr/>
                </a:tc>
                <a:tc>
                  <a:txBody>
                    <a:bodyPr/>
                    <a:lstStyle/>
                    <a:p>
                      <a:pPr algn="ctr"/>
                      <a:r>
                        <a:rPr lang="en-CA" dirty="0">
                          <a:latin typeface="Georgia" panose="02040502050405020303" pitchFamily="18" charset="0"/>
                        </a:rPr>
                        <a:t>Okay</a:t>
                      </a:r>
                    </a:p>
                  </a:txBody>
                  <a:tcPr/>
                </a:tc>
                <a:extLst>
                  <a:ext uri="{0D108BD9-81ED-4DB2-BD59-A6C34878D82A}">
                    <a16:rowId xmlns:a16="http://schemas.microsoft.com/office/drawing/2014/main" val="10002"/>
                  </a:ext>
                </a:extLst>
              </a:tr>
              <a:tr h="370840">
                <a:tc>
                  <a:txBody>
                    <a:bodyPr/>
                    <a:lstStyle/>
                    <a:p>
                      <a:pPr algn="ctr"/>
                      <a:r>
                        <a:rPr lang="en-US" dirty="0">
                          <a:latin typeface="Georgia" panose="02040502050405020303" pitchFamily="18" charset="0"/>
                        </a:rPr>
                        <a:t>3</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Fast</a:t>
                      </a:r>
                    </a:p>
                  </a:txBody>
                  <a:tcPr/>
                </a:tc>
                <a:tc>
                  <a:txBody>
                    <a:bodyPr/>
                    <a:lstStyle/>
                    <a:p>
                      <a:pPr algn="ctr"/>
                      <a:r>
                        <a:rPr lang="en-CA" dirty="0">
                          <a:latin typeface="Georgia" panose="02040502050405020303" pitchFamily="18" charset="0"/>
                        </a:rPr>
                        <a:t>Fast</a:t>
                      </a:r>
                    </a:p>
                  </a:txBody>
                  <a:tcPr/>
                </a:tc>
                <a:extLst>
                  <a:ext uri="{0D108BD9-81ED-4DB2-BD59-A6C34878D82A}">
                    <a16:rowId xmlns:a16="http://schemas.microsoft.com/office/drawing/2014/main" val="10003"/>
                  </a:ext>
                </a:extLst>
              </a:tr>
              <a:tr h="370840">
                <a:tc>
                  <a:txBody>
                    <a:bodyPr/>
                    <a:lstStyle/>
                    <a:p>
                      <a:pPr algn="ctr"/>
                      <a:r>
                        <a:rPr lang="en-US" dirty="0">
                          <a:latin typeface="Georgia" panose="02040502050405020303" pitchFamily="18" charset="0"/>
                        </a:rPr>
                        <a:t>4</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3080812608"/>
      </p:ext>
    </p:extLst>
  </p:cSld>
  <p:clrMapOvr>
    <a:masterClrMapping/>
  </p:clrMapOvr>
  <mc:AlternateContent xmlns:mc="http://schemas.openxmlformats.org/markup-compatibility/2006" xmlns:p14="http://schemas.microsoft.com/office/powerpoint/2010/main">
    <mc:Choice Requires="p14">
      <p:transition spd="slow" p14:dur="2000" advTm="53632"/>
    </mc:Choice>
    <mc:Fallback xmlns="">
      <p:transition spd="slow" advTm="5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a:t>
            </a:r>
            <a:endParaRPr lang="en-CA" dirty="0"/>
          </a:p>
        </p:txBody>
      </p:sp>
      <p:sp>
        <p:nvSpPr>
          <p:cNvPr id="3" name="Content Placeholder 2"/>
          <p:cNvSpPr>
            <a:spLocks noGrp="1"/>
          </p:cNvSpPr>
          <p:nvPr>
            <p:ph idx="1"/>
          </p:nvPr>
        </p:nvSpPr>
        <p:spPr/>
        <p:txBody>
          <a:bodyPr/>
          <a:lstStyle/>
          <a:p>
            <a:r>
              <a:rPr lang="en-US" dirty="0"/>
              <a:t>Inserting or removing entries</a:t>
            </a: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endParaRPr lang="en-US" dirty="0">
              <a:latin typeface="Consolas" panose="020B0609020204030204" pitchFamily="49" charset="0"/>
            </a:endParaRPr>
          </a:p>
          <a:p>
            <a:r>
              <a:rPr lang="en-US" dirty="0"/>
              <a:t>Set operations: union, intersection and set minus</a:t>
            </a:r>
          </a:p>
          <a:p>
            <a:endParaRPr lang="en-US" dirty="0">
              <a:latin typeface="Consolas" panose="020B0609020204030204" pitchFamily="49" charset="0"/>
            </a:endParaRPr>
          </a:p>
          <a:p>
            <a:pPr lvl="1"/>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4085369550"/>
              </p:ext>
            </p:extLst>
          </p:nvPr>
        </p:nvGraphicFramePr>
        <p:xfrm>
          <a:off x="1691680" y="2060848"/>
          <a:ext cx="5472608" cy="1854200"/>
        </p:xfrm>
        <a:graphic>
          <a:graphicData uri="http://schemas.openxmlformats.org/drawingml/2006/table">
            <a:tbl>
              <a:tblPr firstRow="1" bandRow="1">
                <a:tableStyleId>{2D5ABB26-0587-4C30-8999-92F81FD0307C}</a:tableStyleId>
              </a:tblPr>
              <a:tblGrid>
                <a:gridCol w="882098">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1530170">
                  <a:extLst>
                    <a:ext uri="{9D8B030D-6E8A-4147-A177-3AD203B41FA5}">
                      <a16:colId xmlns:a16="http://schemas.microsoft.com/office/drawing/2014/main" val="3073025160"/>
                    </a:ext>
                  </a:extLst>
                </a:gridCol>
                <a:gridCol w="1530170">
                  <a:extLst>
                    <a:ext uri="{9D8B030D-6E8A-4147-A177-3AD203B41FA5}">
                      <a16:colId xmlns:a16="http://schemas.microsoft.com/office/drawing/2014/main" val="3616989853"/>
                    </a:ext>
                  </a:extLst>
                </a:gridCol>
              </a:tblGrid>
              <a:tr h="370840">
                <a:tc>
                  <a:txBody>
                    <a:bodyPr/>
                    <a:lstStyle/>
                    <a:p>
                      <a:pPr algn="ctr"/>
                      <a:r>
                        <a:rPr lang="en-US" dirty="0">
                          <a:latin typeface="Georgia" panose="02040502050405020303" pitchFamily="18" charset="0"/>
                        </a:rPr>
                        <a:t>Design</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Few entries</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Unknown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Many entries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latin typeface="Georgia" panose="02040502050405020303" pitchFamily="18" charset="0"/>
                        </a:rPr>
                        <a:t>1</a:t>
                      </a:r>
                    </a:p>
                  </a:txBody>
                  <a:tcPr>
                    <a:lnT w="12700" cap="flat" cmpd="sng" algn="ctr">
                      <a:solidFill>
                        <a:schemeClr val="tx1"/>
                      </a:solidFill>
                      <a:prstDash val="solid"/>
                      <a:round/>
                      <a:headEnd type="none" w="med" len="med"/>
                      <a:tailEnd type="none" w="med" len="med"/>
                    </a:lnT>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Slow</a:t>
                      </a: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Slow</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dirty="0">
                          <a:latin typeface="Georgia" panose="02040502050405020303" pitchFamily="18" charset="0"/>
                        </a:rPr>
                        <a:t>2</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Slow</a:t>
                      </a:r>
                    </a:p>
                  </a:txBody>
                  <a:tcPr/>
                </a:tc>
                <a:tc>
                  <a:txBody>
                    <a:bodyPr/>
                    <a:lstStyle/>
                    <a:p>
                      <a:pPr algn="ctr"/>
                      <a:r>
                        <a:rPr lang="en-CA" dirty="0">
                          <a:latin typeface="Georgia" panose="02040502050405020303" pitchFamily="18" charset="0"/>
                        </a:rPr>
                        <a:t>Slow</a:t>
                      </a:r>
                    </a:p>
                  </a:txBody>
                  <a:tcPr/>
                </a:tc>
                <a:extLst>
                  <a:ext uri="{0D108BD9-81ED-4DB2-BD59-A6C34878D82A}">
                    <a16:rowId xmlns:a16="http://schemas.microsoft.com/office/drawing/2014/main" val="10002"/>
                  </a:ext>
                </a:extLst>
              </a:tr>
              <a:tr h="370840">
                <a:tc>
                  <a:txBody>
                    <a:bodyPr/>
                    <a:lstStyle/>
                    <a:p>
                      <a:pPr algn="ctr"/>
                      <a:r>
                        <a:rPr lang="en-US" dirty="0">
                          <a:latin typeface="Georgia" panose="02040502050405020303" pitchFamily="18" charset="0"/>
                        </a:rPr>
                        <a:t>3</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Fast</a:t>
                      </a:r>
                    </a:p>
                  </a:txBody>
                  <a:tcPr/>
                </a:tc>
                <a:tc>
                  <a:txBody>
                    <a:bodyPr/>
                    <a:lstStyle/>
                    <a:p>
                      <a:pPr algn="ctr"/>
                      <a:r>
                        <a:rPr lang="en-CA" dirty="0">
                          <a:latin typeface="Georgia" panose="02040502050405020303" pitchFamily="18" charset="0"/>
                        </a:rPr>
                        <a:t>Fast</a:t>
                      </a:r>
                    </a:p>
                  </a:txBody>
                  <a:tcPr/>
                </a:tc>
                <a:tc>
                  <a:txBody>
                    <a:bodyPr/>
                    <a:lstStyle/>
                    <a:p>
                      <a:pPr algn="ctr"/>
                      <a:r>
                        <a:rPr lang="en-CA" dirty="0">
                          <a:latin typeface="Georgia" panose="02040502050405020303" pitchFamily="18" charset="0"/>
                        </a:rPr>
                        <a:t>Fast</a:t>
                      </a:r>
                    </a:p>
                  </a:txBody>
                  <a:tcPr/>
                </a:tc>
                <a:extLst>
                  <a:ext uri="{0D108BD9-81ED-4DB2-BD59-A6C34878D82A}">
                    <a16:rowId xmlns:a16="http://schemas.microsoft.com/office/drawing/2014/main" val="10003"/>
                  </a:ext>
                </a:extLst>
              </a:tr>
              <a:tr h="370840">
                <a:tc>
                  <a:txBody>
                    <a:bodyPr/>
                    <a:lstStyle/>
                    <a:p>
                      <a:pPr algn="ctr"/>
                      <a:r>
                        <a:rPr lang="en-US" dirty="0">
                          <a:latin typeface="Georgia" panose="02040502050405020303" pitchFamily="18" charset="0"/>
                        </a:rPr>
                        <a:t>4</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6" name="Table 5">
            <a:extLst>
              <a:ext uri="{FF2B5EF4-FFF2-40B4-BE49-F238E27FC236}">
                <a16:creationId xmlns:a16="http://schemas.microsoft.com/office/drawing/2014/main" id="{A2321580-CDDA-4583-9F51-03BB93076A85}"/>
              </a:ext>
            </a:extLst>
          </p:cNvPr>
          <p:cNvGraphicFramePr>
            <a:graphicFrameLocks noGrp="1"/>
          </p:cNvGraphicFramePr>
          <p:nvPr>
            <p:extLst>
              <p:ext uri="{D42A27DB-BD31-4B8C-83A1-F6EECF244321}">
                <p14:modId xmlns:p14="http://schemas.microsoft.com/office/powerpoint/2010/main" val="787668385"/>
              </p:ext>
            </p:extLst>
          </p:nvPr>
        </p:nvGraphicFramePr>
        <p:xfrm>
          <a:off x="1691680" y="4599136"/>
          <a:ext cx="5472608" cy="1854200"/>
        </p:xfrm>
        <a:graphic>
          <a:graphicData uri="http://schemas.openxmlformats.org/drawingml/2006/table">
            <a:tbl>
              <a:tblPr firstRow="1" bandRow="1">
                <a:tableStyleId>{2D5ABB26-0587-4C30-8999-92F81FD0307C}</a:tableStyleId>
              </a:tblPr>
              <a:tblGrid>
                <a:gridCol w="882098">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1530170">
                  <a:extLst>
                    <a:ext uri="{9D8B030D-6E8A-4147-A177-3AD203B41FA5}">
                      <a16:colId xmlns:a16="http://schemas.microsoft.com/office/drawing/2014/main" val="3073025160"/>
                    </a:ext>
                  </a:extLst>
                </a:gridCol>
                <a:gridCol w="1530170">
                  <a:extLst>
                    <a:ext uri="{9D8B030D-6E8A-4147-A177-3AD203B41FA5}">
                      <a16:colId xmlns:a16="http://schemas.microsoft.com/office/drawing/2014/main" val="3616989853"/>
                    </a:ext>
                  </a:extLst>
                </a:gridCol>
              </a:tblGrid>
              <a:tr h="370840">
                <a:tc>
                  <a:txBody>
                    <a:bodyPr/>
                    <a:lstStyle/>
                    <a:p>
                      <a:pPr algn="ctr"/>
                      <a:r>
                        <a:rPr lang="en-US" dirty="0">
                          <a:latin typeface="Georgia" panose="02040502050405020303" pitchFamily="18" charset="0"/>
                        </a:rPr>
                        <a:t>Design</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Few entries</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Unknown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Many entries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latin typeface="Georgia" panose="02040502050405020303" pitchFamily="18" charset="0"/>
                        </a:rPr>
                        <a:t>1</a:t>
                      </a:r>
                    </a:p>
                  </a:txBody>
                  <a:tcPr>
                    <a:lnT w="12700" cap="flat" cmpd="sng" algn="ctr">
                      <a:solidFill>
                        <a:schemeClr val="tx1"/>
                      </a:solidFill>
                      <a:prstDash val="solid"/>
                      <a:round/>
                      <a:headEnd type="none" w="med" len="med"/>
                      <a:tailEnd type="none" w="med" len="med"/>
                    </a:lnT>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Slow</a:t>
                      </a:r>
                    </a:p>
                  </a:txBody>
                  <a:tcPr>
                    <a:lnT w="12700" cap="flat" cmpd="sng" algn="ctr">
                      <a:solidFill>
                        <a:schemeClr val="tx1"/>
                      </a:solidFill>
                      <a:prstDash val="solid"/>
                      <a:round/>
                      <a:headEnd type="none" w="med" len="med"/>
                      <a:tailEnd type="none" w="med" len="med"/>
                    </a:lnT>
                  </a:tcPr>
                </a:tc>
                <a:tc>
                  <a:txBody>
                    <a:bodyPr/>
                    <a:lstStyle/>
                    <a:p>
                      <a:pPr algn="ctr"/>
                      <a:r>
                        <a:rPr lang="en-CA" dirty="0">
                          <a:latin typeface="Georgia" panose="02040502050405020303" pitchFamily="18" charset="0"/>
                        </a:rPr>
                        <a:t>Very slow</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pPr algn="ctr"/>
                      <a:r>
                        <a:rPr lang="en-US" dirty="0">
                          <a:latin typeface="Georgia" panose="02040502050405020303" pitchFamily="18" charset="0"/>
                        </a:rPr>
                        <a:t>2</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Fast</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Okay</a:t>
                      </a:r>
                    </a:p>
                  </a:txBody>
                  <a:tcPr/>
                </a:tc>
                <a:tc>
                  <a:txBody>
                    <a:bodyPr/>
                    <a:lstStyle/>
                    <a:p>
                      <a:pPr algn="ctr"/>
                      <a:r>
                        <a:rPr lang="en-CA" dirty="0">
                          <a:latin typeface="Georgia" panose="02040502050405020303" pitchFamily="18" charset="0"/>
                        </a:rPr>
                        <a:t>Okay</a:t>
                      </a:r>
                    </a:p>
                  </a:txBody>
                  <a:tcPr/>
                </a:tc>
                <a:extLst>
                  <a:ext uri="{0D108BD9-81ED-4DB2-BD59-A6C34878D82A}">
                    <a16:rowId xmlns:a16="http://schemas.microsoft.com/office/drawing/2014/main" val="10002"/>
                  </a:ext>
                </a:extLst>
              </a:tr>
              <a:tr h="370840">
                <a:tc>
                  <a:txBody>
                    <a:bodyPr/>
                    <a:lstStyle/>
                    <a:p>
                      <a:pPr algn="ctr"/>
                      <a:r>
                        <a:rPr lang="en-US" dirty="0">
                          <a:latin typeface="Georgia" panose="02040502050405020303" pitchFamily="18" charset="0"/>
                        </a:rPr>
                        <a:t>3</a:t>
                      </a:r>
                      <a:endParaRPr lang="en-CA" dirty="0">
                        <a:latin typeface="Georgia" panose="02040502050405020303" pitchFamily="18" charset="0"/>
                      </a:endParaRPr>
                    </a:p>
                  </a:txBody>
                  <a:tcPr/>
                </a:tc>
                <a:tc>
                  <a:txBody>
                    <a:bodyPr/>
                    <a:lstStyle/>
                    <a:p>
                      <a:pPr algn="ctr"/>
                      <a:r>
                        <a:rPr lang="en-US" dirty="0">
                          <a:latin typeface="Georgia" panose="02040502050405020303" pitchFamily="18" charset="0"/>
                        </a:rPr>
                        <a:t>Slow</a:t>
                      </a:r>
                      <a:endParaRPr lang="en-CA" dirty="0">
                        <a:latin typeface="Georgia" panose="02040502050405020303" pitchFamily="18" charset="0"/>
                      </a:endParaRPr>
                    </a:p>
                  </a:txBody>
                  <a:tcPr/>
                </a:tc>
                <a:tc>
                  <a:txBody>
                    <a:bodyPr/>
                    <a:lstStyle/>
                    <a:p>
                      <a:pPr algn="ctr"/>
                      <a:r>
                        <a:rPr lang="en-CA" dirty="0">
                          <a:latin typeface="Georgia" panose="02040502050405020303" pitchFamily="18" charset="0"/>
                        </a:rPr>
                        <a:t>Okay</a:t>
                      </a:r>
                    </a:p>
                  </a:txBody>
                  <a:tcPr/>
                </a:tc>
                <a:tc>
                  <a:txBody>
                    <a:bodyPr/>
                    <a:lstStyle/>
                    <a:p>
                      <a:pPr algn="ctr"/>
                      <a:r>
                        <a:rPr lang="en-CA" dirty="0">
                          <a:latin typeface="Georgia" panose="02040502050405020303" pitchFamily="18" charset="0"/>
                        </a:rPr>
                        <a:t>Fast</a:t>
                      </a:r>
                    </a:p>
                  </a:txBody>
                  <a:tcPr/>
                </a:tc>
                <a:extLst>
                  <a:ext uri="{0D108BD9-81ED-4DB2-BD59-A6C34878D82A}">
                    <a16:rowId xmlns:a16="http://schemas.microsoft.com/office/drawing/2014/main" val="10003"/>
                  </a:ext>
                </a:extLst>
              </a:tr>
              <a:tr h="370840">
                <a:tc>
                  <a:txBody>
                    <a:bodyPr/>
                    <a:lstStyle/>
                    <a:p>
                      <a:pPr algn="ctr"/>
                      <a:r>
                        <a:rPr lang="en-US" dirty="0">
                          <a:latin typeface="Georgia" panose="02040502050405020303" pitchFamily="18" charset="0"/>
                        </a:rPr>
                        <a:t>4</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Georgia" panose="02040502050405020303" pitchFamily="18" charset="0"/>
                        </a:rPr>
                        <a:t>Slow</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Okay</a:t>
                      </a:r>
                    </a:p>
                  </a:txBody>
                  <a:tcPr>
                    <a:lnB w="12700" cap="flat" cmpd="sng" algn="ctr">
                      <a:solidFill>
                        <a:schemeClr val="tx1"/>
                      </a:solidFill>
                      <a:prstDash val="solid"/>
                      <a:round/>
                      <a:headEnd type="none" w="med" len="med"/>
                      <a:tailEnd type="none" w="med" len="med"/>
                    </a:lnB>
                  </a:tcPr>
                </a:tc>
                <a:tc>
                  <a:txBody>
                    <a:bodyPr/>
                    <a:lstStyle/>
                    <a:p>
                      <a:pPr algn="ctr"/>
                      <a:r>
                        <a:rPr lang="en-CA" dirty="0">
                          <a:latin typeface="Georgia" panose="02040502050405020303" pitchFamily="18" charset="0"/>
                        </a:rPr>
                        <a:t>Fast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1431319436"/>
      </p:ext>
    </p:extLst>
  </p:cSld>
  <p:clrMapOvr>
    <a:masterClrMapping/>
  </p:clrMapOvr>
  <mc:AlternateContent xmlns:mc="http://schemas.openxmlformats.org/markup-compatibility/2006" xmlns:p14="http://schemas.microsoft.com/office/powerpoint/2010/main">
    <mc:Choice Requires="p14">
      <p:transition spd="slow" p14:dur="2000" advTm="53632"/>
    </mc:Choice>
    <mc:Fallback xmlns="">
      <p:transition spd="slow" advTm="5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endParaRPr lang="en-CA" dirty="0"/>
          </a:p>
        </p:txBody>
      </p:sp>
      <p:sp>
        <p:nvSpPr>
          <p:cNvPr id="3" name="Content Placeholder 2"/>
          <p:cNvSpPr>
            <a:spLocks noGrp="1"/>
          </p:cNvSpPr>
          <p:nvPr>
            <p:ph idx="1"/>
          </p:nvPr>
        </p:nvSpPr>
        <p:spPr/>
        <p:txBody>
          <a:bodyPr/>
          <a:lstStyle/>
          <a:p>
            <a:r>
              <a:rPr lang="en-US" dirty="0"/>
              <a:t>While you may think that one of these designs should be “best,”</a:t>
            </a:r>
            <a:br>
              <a:rPr lang="en-US" i="1" dirty="0"/>
            </a:br>
            <a:r>
              <a:rPr lang="en-US" i="1" dirty="0"/>
              <a:t>	</a:t>
            </a:r>
            <a:r>
              <a:rPr lang="en-US" dirty="0"/>
              <a:t>this is certainly not the case</a:t>
            </a:r>
          </a:p>
          <a:p>
            <a:pPr lvl="1"/>
            <a:r>
              <a:rPr lang="en-US" dirty="0"/>
              <a:t>If you expect few entries, choose Design 1</a:t>
            </a:r>
          </a:p>
          <a:p>
            <a:pPr lvl="1"/>
            <a:r>
              <a:rPr lang="en-US" dirty="0"/>
              <a:t>If you expect on average many entries, choose Design 4</a:t>
            </a:r>
          </a:p>
          <a:p>
            <a:pPr lvl="1"/>
            <a:r>
              <a:rPr lang="en-US" dirty="0"/>
              <a:t>If you don’t know how many entries there will be, choose Design 3</a:t>
            </a:r>
          </a:p>
          <a:p>
            <a:pPr lvl="1"/>
            <a:r>
              <a:rPr lang="en-US" dirty="0"/>
              <a:t>Design 4 is a more efficient bitwise version of Design 3,</a:t>
            </a:r>
            <a:br>
              <a:rPr lang="en-US" dirty="0"/>
            </a:br>
            <a:r>
              <a:rPr lang="en-US" dirty="0"/>
              <a:t>		so there is no real benefit of Design 3</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6829346"/>
      </p:ext>
    </p:extLst>
  </p:cSld>
  <p:clrMapOvr>
    <a:masterClrMapping/>
  </p:clrMapOvr>
  <mc:AlternateContent xmlns:mc="http://schemas.openxmlformats.org/markup-compatibility/2006" xmlns:p14="http://schemas.microsoft.com/office/powerpoint/2010/main">
    <mc:Choice Requires="p14">
      <p:transition spd="slow" p14:dur="2000" advTm="77212"/>
    </mc:Choice>
    <mc:Fallback xmlns="">
      <p:transition spd="slow" advTm="7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5</a:t>
            </a:r>
            <a:endParaRPr lang="en-CA" dirty="0"/>
          </a:p>
        </p:txBody>
      </p:sp>
      <p:sp>
        <p:nvSpPr>
          <p:cNvPr id="3" name="Content Placeholder 2"/>
          <p:cNvSpPr>
            <a:spLocks noGrp="1"/>
          </p:cNvSpPr>
          <p:nvPr>
            <p:ph idx="1"/>
          </p:nvPr>
        </p:nvSpPr>
        <p:spPr/>
        <p:txBody>
          <a:bodyPr/>
          <a:lstStyle/>
          <a:p>
            <a:r>
              <a:rPr lang="en-US" dirty="0"/>
              <a:t>In your course on algorithms and data structures,</a:t>
            </a:r>
            <a:br>
              <a:rPr lang="en-US" dirty="0"/>
            </a:br>
            <a:r>
              <a:rPr lang="en-US" dirty="0"/>
              <a:t>	you will be introduced to balanced search trees</a:t>
            </a:r>
          </a:p>
          <a:p>
            <a:pPr lvl="1"/>
            <a:r>
              <a:rPr lang="en-US" dirty="0"/>
              <a:t>These are more efficient on average than sorted arrays,</a:t>
            </a:r>
            <a:br>
              <a:rPr lang="en-US" dirty="0"/>
            </a:br>
            <a:r>
              <a:rPr lang="en-US" dirty="0"/>
              <a:t>		but also use more memory</a:t>
            </a:r>
          </a:p>
          <a:p>
            <a:pPr lvl="1"/>
            <a:endParaRPr lang="en-US" dirty="0"/>
          </a:p>
          <a:p>
            <a:r>
              <a:rPr lang="en-US" dirty="0"/>
              <a:t>The </a:t>
            </a:r>
            <a:r>
              <a:rPr lang="en-US" dirty="0">
                <a:latin typeface="Consolas" panose="020B0609020204030204" pitchFamily="49" charset="0"/>
              </a:rPr>
              <a:t>std::set</a:t>
            </a:r>
            <a:r>
              <a:rPr lang="en-US" dirty="0"/>
              <a:t> class in the standard library uses such trees</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3739788"/>
      </p:ext>
    </p:extLst>
  </p:cSld>
  <p:clrMapOvr>
    <a:masterClrMapping/>
  </p:clrMapOvr>
  <mc:AlternateContent xmlns:mc="http://schemas.openxmlformats.org/markup-compatibility/2006" xmlns:p14="http://schemas.microsoft.com/office/powerpoint/2010/main">
    <mc:Choice Requires="p14">
      <p:transition spd="slow" p14:dur="2000" advTm="77212"/>
    </mc:Choice>
    <mc:Fallback xmlns="">
      <p:transition spd="slow" advTm="7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Trying these out</a:t>
            </a:r>
            <a:endParaRPr lang="en-CA" dirty="0"/>
          </a:p>
        </p:txBody>
      </p:sp>
      <p:sp>
        <p:nvSpPr>
          <p:cNvPr id="3" name="Content Placeholder 2"/>
          <p:cNvSpPr>
            <a:spLocks noGrp="1"/>
          </p:cNvSpPr>
          <p:nvPr>
            <p:ph idx="1"/>
          </p:nvPr>
        </p:nvSpPr>
        <p:spPr/>
        <p:txBody>
          <a:bodyPr/>
          <a:lstStyle/>
          <a:p>
            <a:r>
              <a:rPr lang="en-US" dirty="0"/>
              <a:t>We provide implementations of each of these four designs</a:t>
            </a:r>
          </a:p>
          <a:p>
            <a:pPr lvl="1"/>
            <a:r>
              <a:rPr lang="en-US" dirty="0"/>
              <a:t>At the very least, consider what member functions you’d use,</a:t>
            </a:r>
            <a:br>
              <a:rPr lang="en-US" dirty="0"/>
            </a:br>
            <a:r>
              <a:rPr lang="en-US" dirty="0"/>
              <a:t>	and how would you author those algorithms</a:t>
            </a:r>
          </a:p>
          <a:p>
            <a:pPr lvl="1"/>
            <a:r>
              <a:rPr lang="en-US" dirty="0"/>
              <a:t>Looking at the solutions immediately is not going to help…</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14003482"/>
      </p:ext>
    </p:extLst>
  </p:cSld>
  <p:clrMapOvr>
    <a:masterClrMapping/>
  </p:clrMapOvr>
  <mc:AlternateContent xmlns:mc="http://schemas.openxmlformats.org/markup-compatibility/2006" xmlns:p14="http://schemas.microsoft.com/office/powerpoint/2010/main">
    <mc:Choice Requires="p14">
      <p:transition spd="slow" p14:dur="2000" advTm="77212"/>
    </mc:Choice>
    <mc:Fallback xmlns="">
      <p:transition spd="slow" advTm="7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E4DB-2C52-44B6-9F47-340CE35E236C}"/>
              </a:ext>
            </a:extLst>
          </p:cNvPr>
          <p:cNvSpPr>
            <a:spLocks noGrp="1"/>
          </p:cNvSpPr>
          <p:nvPr>
            <p:ph type="title"/>
          </p:nvPr>
        </p:nvSpPr>
        <p:spPr/>
        <p:txBody>
          <a:bodyPr/>
          <a:lstStyle/>
          <a:p>
            <a:r>
              <a:rPr lang="en-US" dirty="0"/>
              <a:t>Trying these out</a:t>
            </a:r>
          </a:p>
        </p:txBody>
      </p:sp>
      <p:sp>
        <p:nvSpPr>
          <p:cNvPr id="3" name="Content Placeholder 2">
            <a:extLst>
              <a:ext uri="{FF2B5EF4-FFF2-40B4-BE49-F238E27FC236}">
                <a16:creationId xmlns:a16="http://schemas.microsoft.com/office/drawing/2014/main" id="{8F4EC974-B324-4471-9108-EE8C7E66607F}"/>
              </a:ext>
            </a:extLst>
          </p:cNvPr>
          <p:cNvSpPr>
            <a:spLocks noGrp="1"/>
          </p:cNvSpPr>
          <p:nvPr>
            <p:ph idx="1"/>
          </p:nvPr>
        </p:nvSpPr>
        <p:spPr/>
        <p:txBody>
          <a:bodyPr/>
          <a:lstStyle/>
          <a:p>
            <a:pPr marL="800100" lvl="2" indent="0">
              <a:buNone/>
            </a:pPr>
            <a:r>
              <a:rPr lang="en-US" sz="1050" b="0" dirty="0">
                <a:effectLst/>
                <a:latin typeface="Consolas" panose="020B0609020204030204" pitchFamily="49" charset="0"/>
              </a:rPr>
              <a:t>// Class declarations</a:t>
            </a:r>
          </a:p>
          <a:p>
            <a:pPr marL="800100" lvl="2" indent="0">
              <a:buNone/>
            </a:pPr>
            <a:r>
              <a:rPr lang="en-US" sz="1050" b="0" dirty="0">
                <a:effectLst/>
                <a:latin typeface="Consolas" panose="020B0609020204030204" pitchFamily="49" charset="0"/>
              </a:rPr>
              <a:t>class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a:t>
            </a:r>
          </a:p>
          <a:p>
            <a:pPr marL="800100" lvl="2" indent="0">
              <a:buNone/>
            </a:pPr>
            <a:br>
              <a:rPr lang="en-US" sz="1050" b="0" dirty="0">
                <a:effectLst/>
                <a:latin typeface="Consolas" panose="020B0609020204030204" pitchFamily="49" charset="0"/>
              </a:rPr>
            </a:br>
            <a:r>
              <a:rPr lang="en-US" sz="1050" b="0" dirty="0">
                <a:effectLst/>
                <a:latin typeface="Consolas" panose="020B0609020204030204" pitchFamily="49" charset="0"/>
              </a:rPr>
              <a:t>// Class </a:t>
            </a:r>
            <a:r>
              <a:rPr lang="en-US" sz="1050" b="0" dirty="0" err="1">
                <a:effectLst/>
                <a:latin typeface="Consolas" panose="020B0609020204030204" pitchFamily="49" charset="0"/>
              </a:rPr>
              <a:t>defintions</a:t>
            </a:r>
            <a:endParaRPr lang="en-US" sz="1050" b="0" dirty="0">
              <a:effectLst/>
              <a:latin typeface="Consolas" panose="020B0609020204030204" pitchFamily="49" charset="0"/>
            </a:endParaRPr>
          </a:p>
          <a:p>
            <a:pPr marL="800100" lvl="2" indent="0">
              <a:buNone/>
            </a:pPr>
            <a:r>
              <a:rPr lang="en-US" sz="1050" b="0" dirty="0">
                <a:effectLst/>
                <a:latin typeface="Consolas" panose="020B0609020204030204" pitchFamily="49" charset="0"/>
              </a:rPr>
              <a:t>class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a:t>
            </a:r>
          </a:p>
          <a:p>
            <a:pPr marL="800100" lvl="2" indent="0">
              <a:buNone/>
            </a:pPr>
            <a:r>
              <a:rPr lang="en-US" sz="1050" b="0" dirty="0">
                <a:effectLst/>
                <a:latin typeface="Consolas" panose="020B0609020204030204" pitchFamily="49" charset="0"/>
              </a:rPr>
              <a:t>    public:</a:t>
            </a:r>
          </a:p>
          <a:p>
            <a:pPr marL="800100" lvl="2" indent="0">
              <a:buNone/>
            </a:pP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a:t>
            </a:r>
          </a:p>
          <a:p>
            <a:pPr marL="800100" lvl="2" indent="0">
              <a:buNone/>
            </a:pPr>
            <a:br>
              <a:rPr lang="en-US" sz="1050" b="0" dirty="0">
                <a:effectLst/>
                <a:latin typeface="Consolas" panose="020B0609020204030204" pitchFamily="49" charset="0"/>
              </a:rPr>
            </a:br>
            <a:r>
              <a:rPr lang="en-US" sz="1050" b="0" dirty="0">
                <a:effectLst/>
                <a:latin typeface="Consolas" panose="020B0609020204030204" pitchFamily="49" charset="0"/>
              </a:rPr>
              <a:t>        bool member( unsigned char </a:t>
            </a:r>
            <a:r>
              <a:rPr lang="en-US" sz="1050" b="0" dirty="0" err="1">
                <a:effectLst/>
                <a:latin typeface="Consolas" panose="020B0609020204030204" pitchFamily="49" charset="0"/>
              </a:rPr>
              <a:t>ch</a:t>
            </a:r>
            <a:r>
              <a:rPr lang="en-US" sz="1050" b="0" dirty="0">
                <a:effectLst/>
                <a:latin typeface="Consolas" panose="020B0609020204030204" pitchFamily="49" charset="0"/>
              </a:rPr>
              <a:t> ) const;</a:t>
            </a:r>
          </a:p>
          <a:p>
            <a:pPr marL="800100" lvl="2" indent="0">
              <a:buNone/>
            </a:pPr>
            <a:r>
              <a:rPr lang="en-US" sz="1050" b="0" dirty="0">
                <a:effectLst/>
                <a:latin typeface="Consolas" panose="020B0609020204030204" pitchFamily="49" charset="0"/>
              </a:rPr>
              <a:t>        std::</a:t>
            </a:r>
            <a:r>
              <a:rPr lang="en-US" sz="1050" b="0" dirty="0" err="1">
                <a:effectLst/>
                <a:latin typeface="Consolas" panose="020B0609020204030204" pitchFamily="49" charset="0"/>
              </a:rPr>
              <a:t>size_t</a:t>
            </a:r>
            <a:r>
              <a:rPr lang="en-US" sz="1050" b="0" dirty="0">
                <a:effectLst/>
                <a:latin typeface="Consolas" panose="020B0609020204030204" pitchFamily="49" charset="0"/>
              </a:rPr>
              <a:t> size() const;</a:t>
            </a:r>
          </a:p>
          <a:p>
            <a:pPr marL="800100" lvl="2" indent="0">
              <a:buNone/>
            </a:pPr>
            <a:r>
              <a:rPr lang="en-US" sz="1050" b="0" dirty="0">
                <a:effectLst/>
                <a:latin typeface="Consolas" panose="020B0609020204030204" pitchFamily="49" charset="0"/>
              </a:rPr>
              <a:t>        void print() const;</a:t>
            </a:r>
          </a:p>
          <a:p>
            <a:pPr marL="800100" lvl="2" indent="0">
              <a:buNone/>
            </a:pPr>
            <a:br>
              <a:rPr lang="en-US" sz="1050" b="0" dirty="0">
                <a:effectLst/>
                <a:latin typeface="Consolas" panose="020B0609020204030204" pitchFamily="49" charset="0"/>
              </a:rPr>
            </a:br>
            <a:r>
              <a:rPr lang="en-US" sz="1050" b="0" dirty="0">
                <a:effectLst/>
                <a:latin typeface="Consolas" panose="020B0609020204030204" pitchFamily="49" charset="0"/>
              </a:rPr>
              <a:t>        bool insert( unsigned char </a:t>
            </a:r>
            <a:r>
              <a:rPr lang="en-US" sz="1050" b="0" dirty="0" err="1">
                <a:effectLst/>
                <a:latin typeface="Consolas" panose="020B0609020204030204" pitchFamily="49" charset="0"/>
              </a:rPr>
              <a:t>ch</a:t>
            </a:r>
            <a:r>
              <a:rPr lang="en-US" sz="1050" b="0" dirty="0">
                <a:effectLst/>
                <a:latin typeface="Consolas" panose="020B0609020204030204" pitchFamily="49" charset="0"/>
              </a:rPr>
              <a:t> );</a:t>
            </a:r>
          </a:p>
          <a:p>
            <a:pPr marL="800100" lvl="2" indent="0">
              <a:buNone/>
            </a:pPr>
            <a:r>
              <a:rPr lang="en-US" sz="1050" b="0" dirty="0">
                <a:effectLst/>
                <a:latin typeface="Consolas" panose="020B0609020204030204" pitchFamily="49" charset="0"/>
              </a:rPr>
              <a:t>        bool remove( unsigned char </a:t>
            </a:r>
            <a:r>
              <a:rPr lang="en-US" sz="1050" b="0" dirty="0" err="1">
                <a:effectLst/>
                <a:latin typeface="Consolas" panose="020B0609020204030204" pitchFamily="49" charset="0"/>
              </a:rPr>
              <a:t>ch</a:t>
            </a:r>
            <a:r>
              <a:rPr lang="en-US" sz="1050" b="0" dirty="0">
                <a:effectLst/>
                <a:latin typeface="Consolas" panose="020B0609020204030204" pitchFamily="49" charset="0"/>
              </a:rPr>
              <a:t> );</a:t>
            </a:r>
          </a:p>
          <a:p>
            <a:pPr marL="800100" lvl="2" indent="0">
              <a:buNone/>
            </a:pPr>
            <a:r>
              <a:rPr lang="en-US" sz="1050" b="0" dirty="0">
                <a:effectLst/>
                <a:latin typeface="Consolas" panose="020B0609020204030204" pitchFamily="49" charset="0"/>
              </a:rPr>
              <a:t>        void clear();</a:t>
            </a:r>
          </a:p>
          <a:p>
            <a:pPr marL="800100" lvl="2" indent="0">
              <a:buNone/>
            </a:pPr>
            <a:br>
              <a:rPr lang="en-US" sz="1050" b="0" dirty="0">
                <a:effectLst/>
                <a:latin typeface="Consolas" panose="020B0609020204030204" pitchFamily="49" charset="0"/>
              </a:rPr>
            </a:b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&amp;</a:t>
            </a:r>
            <a:r>
              <a:rPr lang="en-US" sz="1050" b="0" dirty="0" err="1">
                <a:effectLst/>
                <a:latin typeface="Consolas" panose="020B0609020204030204" pitchFamily="49" charset="0"/>
              </a:rPr>
              <a:t>set_union</a:t>
            </a: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const &amp;S );</a:t>
            </a:r>
          </a:p>
          <a:p>
            <a:pPr marL="800100" lvl="2" indent="0">
              <a:buNone/>
            </a:pP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&amp;</a:t>
            </a:r>
            <a:r>
              <a:rPr lang="en-US" sz="1050" b="0" dirty="0" err="1">
                <a:effectLst/>
                <a:latin typeface="Consolas" panose="020B0609020204030204" pitchFamily="49" charset="0"/>
              </a:rPr>
              <a:t>set_intersection</a:t>
            </a: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const &amp;S );</a:t>
            </a:r>
          </a:p>
          <a:p>
            <a:pPr marL="800100" lvl="2" indent="0">
              <a:buNone/>
            </a:pP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&amp;</a:t>
            </a:r>
            <a:r>
              <a:rPr lang="en-US" sz="1050" b="0" dirty="0" err="1">
                <a:effectLst/>
                <a:latin typeface="Consolas" panose="020B0609020204030204" pitchFamily="49" charset="0"/>
              </a:rPr>
              <a:t>set_minus</a:t>
            </a:r>
            <a:r>
              <a:rPr lang="en-US" sz="1050" b="0" dirty="0">
                <a:effectLst/>
                <a:latin typeface="Consolas" panose="020B0609020204030204" pitchFamily="49" charset="0"/>
              </a:rPr>
              <a:t>(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const &amp;S );</a:t>
            </a:r>
          </a:p>
          <a:p>
            <a:pPr marL="800100" lvl="2" indent="0">
              <a:buNone/>
            </a:pPr>
            <a:r>
              <a:rPr lang="en-US" sz="1050" b="0" dirty="0">
                <a:effectLst/>
                <a:latin typeface="Consolas" panose="020B0609020204030204" pitchFamily="49" charset="0"/>
              </a:rPr>
              <a:t>        bool operator==(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const &amp;S ) const;</a:t>
            </a:r>
          </a:p>
          <a:p>
            <a:pPr marL="800100" lvl="2" indent="0">
              <a:buNone/>
            </a:pPr>
            <a:r>
              <a:rPr lang="en-US" sz="1050" b="0" dirty="0">
                <a:effectLst/>
                <a:latin typeface="Consolas" panose="020B0609020204030204" pitchFamily="49" charset="0"/>
              </a:rPr>
              <a:t>        bool operator!=( </a:t>
            </a:r>
            <a:r>
              <a:rPr lang="en-US" sz="1050" b="0" dirty="0" err="1">
                <a:effectLst/>
                <a:latin typeface="Consolas" panose="020B0609020204030204" pitchFamily="49" charset="0"/>
              </a:rPr>
              <a:t>Character_set</a:t>
            </a:r>
            <a:r>
              <a:rPr lang="en-US" sz="1050" b="0" dirty="0">
                <a:effectLst/>
                <a:latin typeface="Consolas" panose="020B0609020204030204" pitchFamily="49" charset="0"/>
              </a:rPr>
              <a:t> const &amp;S ) const;</a:t>
            </a:r>
          </a:p>
          <a:p>
            <a:pPr marL="800100" lvl="2" indent="0">
              <a:buNone/>
            </a:pPr>
            <a:br>
              <a:rPr lang="en-US" sz="1050" b="0" dirty="0">
                <a:effectLst/>
                <a:latin typeface="Consolas" panose="020B0609020204030204" pitchFamily="49" charset="0"/>
              </a:rPr>
            </a:br>
            <a:r>
              <a:rPr lang="en-US" sz="1050" b="0" dirty="0">
                <a:effectLst/>
                <a:latin typeface="Consolas" panose="020B0609020204030204" pitchFamily="49" charset="0"/>
              </a:rPr>
              <a:t>    private:</a:t>
            </a:r>
          </a:p>
          <a:p>
            <a:pPr marL="800100" lvl="2" indent="0">
              <a:buNone/>
            </a:pPr>
            <a:r>
              <a:rPr lang="en-US" sz="1050" b="0" dirty="0">
                <a:effectLst/>
                <a:latin typeface="Consolas" panose="020B0609020204030204" pitchFamily="49" charset="0"/>
              </a:rPr>
              <a:t>        // Enter your member variables and any private</a:t>
            </a:r>
          </a:p>
          <a:p>
            <a:pPr marL="800100" lvl="2" indent="0">
              <a:buNone/>
            </a:pPr>
            <a:r>
              <a:rPr lang="en-US" sz="1050" b="0" dirty="0">
                <a:effectLst/>
                <a:latin typeface="Consolas" panose="020B0609020204030204" pitchFamily="49" charset="0"/>
              </a:rPr>
              <a:t>        // member functions here...</a:t>
            </a:r>
          </a:p>
          <a:p>
            <a:pPr marL="800100" lvl="2" indent="0">
              <a:buNone/>
            </a:pPr>
            <a:r>
              <a:rPr lang="en-US" sz="1050" b="0" dirty="0">
                <a:effectLst/>
                <a:latin typeface="Consolas" panose="020B0609020204030204" pitchFamily="49" charset="0"/>
              </a:rPr>
              <a:t>};</a:t>
            </a:r>
          </a:p>
          <a:p>
            <a:pPr marL="800100" lvl="2" indent="0">
              <a:buNone/>
            </a:pPr>
            <a:br>
              <a:rPr lang="en-US" sz="1050" b="0" dirty="0">
                <a:solidFill>
                  <a:srgbClr val="D4D4D4"/>
                </a:solidFill>
                <a:effectLst/>
                <a:latin typeface="Consolas" panose="020B0609020204030204" pitchFamily="49" charset="0"/>
              </a:rPr>
            </a:br>
            <a:endParaRPr lang="en-US" sz="1050" b="0" dirty="0">
              <a:solidFill>
                <a:srgbClr val="D4D4D4"/>
              </a:solidFill>
              <a:effectLst/>
              <a:latin typeface="Consolas" panose="020B0609020204030204" pitchFamily="49" charset="0"/>
            </a:endParaRPr>
          </a:p>
          <a:p>
            <a:endParaRPr lang="en-US" dirty="0"/>
          </a:p>
        </p:txBody>
      </p:sp>
    </p:spTree>
    <p:extLst>
      <p:ext uri="{BB962C8B-B14F-4D97-AF65-F5344CB8AC3E}">
        <p14:creationId xmlns:p14="http://schemas.microsoft.com/office/powerpoint/2010/main" val="350013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 sets</a:t>
            </a:r>
          </a:p>
        </p:txBody>
      </p:sp>
      <p:sp>
        <p:nvSpPr>
          <p:cNvPr id="3" name="Content Placeholder 2"/>
          <p:cNvSpPr>
            <a:spLocks noGrp="1"/>
          </p:cNvSpPr>
          <p:nvPr>
            <p:ph idx="1"/>
          </p:nvPr>
        </p:nvSpPr>
        <p:spPr/>
        <p:txBody>
          <a:bodyPr/>
          <a:lstStyle/>
          <a:p>
            <a:r>
              <a:rPr lang="en-CA" dirty="0"/>
              <a:t>A </a:t>
            </a:r>
            <a:r>
              <a:rPr lang="en-CA" i="1" dirty="0"/>
              <a:t>set </a:t>
            </a:r>
            <a:r>
              <a:rPr lang="en-CA" dirty="0"/>
              <a:t>is a collection of unique items</a:t>
            </a:r>
          </a:p>
          <a:p>
            <a:pPr lvl="1"/>
            <a:r>
              <a:rPr lang="en-CA" dirty="0"/>
              <a:t>There is no duplication of entries</a:t>
            </a:r>
          </a:p>
          <a:p>
            <a:pPr lvl="1"/>
            <a:endParaRPr lang="en-CA" dirty="0"/>
          </a:p>
          <a:p>
            <a:r>
              <a:rPr lang="en-CA" dirty="0"/>
              <a:t>A set of characters is a set where the entries are characters</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8576582"/>
      </p:ext>
    </p:extLst>
  </p:cSld>
  <p:clrMapOvr>
    <a:masterClrMapping/>
  </p:clrMapOvr>
  <mc:AlternateContent xmlns:mc="http://schemas.openxmlformats.org/markup-compatibility/2006" xmlns:p14="http://schemas.microsoft.com/office/powerpoint/2010/main">
    <mc:Choice Requires="p14">
      <p:transition spd="slow" p14:dur="2000" advTm="24466"/>
    </mc:Choice>
    <mc:Fallback xmlns="">
      <p:transition spd="slow" advTm="2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E4DB-2C52-44B6-9F47-340CE35E236C}"/>
              </a:ext>
            </a:extLst>
          </p:cNvPr>
          <p:cNvSpPr>
            <a:spLocks noGrp="1"/>
          </p:cNvSpPr>
          <p:nvPr>
            <p:ph type="title"/>
          </p:nvPr>
        </p:nvSpPr>
        <p:spPr/>
        <p:txBody>
          <a:bodyPr/>
          <a:lstStyle/>
          <a:p>
            <a:r>
              <a:rPr lang="en-US" dirty="0"/>
              <a:t>Trying these out</a:t>
            </a:r>
          </a:p>
        </p:txBody>
      </p:sp>
      <p:sp>
        <p:nvSpPr>
          <p:cNvPr id="3" name="Content Placeholder 2">
            <a:extLst>
              <a:ext uri="{FF2B5EF4-FFF2-40B4-BE49-F238E27FC236}">
                <a16:creationId xmlns:a16="http://schemas.microsoft.com/office/drawing/2014/main" id="{8F4EC974-B324-4471-9108-EE8C7E66607F}"/>
              </a:ext>
            </a:extLst>
          </p:cNvPr>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This function only depends on </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member(…)</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working correctly:</a:t>
            </a:r>
          </a:p>
          <a:p>
            <a:pPr marL="800100" lvl="2" indent="0">
              <a:buNone/>
            </a:pPr>
            <a:endParaRPr lang="en-US" sz="1300" b="0" dirty="0">
              <a:effectLst/>
              <a:latin typeface="Consolas" panose="020B0609020204030204" pitchFamily="49" charset="0"/>
            </a:endParaRPr>
          </a:p>
          <a:p>
            <a:pPr marL="800100" lvl="2" indent="0">
              <a:buNone/>
            </a:pPr>
            <a:r>
              <a:rPr lang="en-US" sz="1300" b="0" dirty="0">
                <a:effectLst/>
                <a:latin typeface="Consolas" panose="020B0609020204030204" pitchFamily="49" charset="0"/>
              </a:rPr>
              <a:t>void </a:t>
            </a:r>
            <a:r>
              <a:rPr lang="en-US" sz="1300" b="0" dirty="0" err="1">
                <a:effectLst/>
                <a:latin typeface="Consolas" panose="020B0609020204030204" pitchFamily="49" charset="0"/>
              </a:rPr>
              <a:t>Character_set</a:t>
            </a:r>
            <a:r>
              <a:rPr lang="en-US" sz="1300" b="0" dirty="0">
                <a:effectLst/>
                <a:latin typeface="Consolas" panose="020B0609020204030204" pitchFamily="49" charset="0"/>
              </a:rPr>
              <a:t>::print() const {</a:t>
            </a:r>
          </a:p>
          <a:p>
            <a:pPr marL="800100" lvl="2" indent="0">
              <a:buNone/>
            </a:pPr>
            <a:r>
              <a:rPr lang="en-US" sz="1300" b="0" dirty="0">
                <a:effectLst/>
                <a:latin typeface="Consolas" panose="020B0609020204030204" pitchFamily="49" charset="0"/>
              </a:rPr>
              <a:t>    std::</a:t>
            </a:r>
            <a:r>
              <a:rPr lang="en-US" sz="1300" b="0" dirty="0" err="1">
                <a:effectLst/>
                <a:latin typeface="Consolas" panose="020B0609020204030204" pitchFamily="49" charset="0"/>
              </a:rPr>
              <a:t>cout</a:t>
            </a:r>
            <a:r>
              <a:rPr lang="en-US" sz="1300" b="0" dirty="0">
                <a:effectLst/>
                <a:latin typeface="Consolas" panose="020B0609020204030204" pitchFamily="49" charset="0"/>
              </a:rPr>
              <a:t> &lt;&lt; "{";</a:t>
            </a:r>
          </a:p>
          <a:p>
            <a:pPr marL="800100" lvl="2" indent="0">
              <a:buNone/>
            </a:pPr>
            <a:endParaRPr lang="en-US" sz="1300" b="0" dirty="0">
              <a:effectLst/>
              <a:latin typeface="Consolas" panose="020B0609020204030204" pitchFamily="49" charset="0"/>
            </a:endParaRPr>
          </a:p>
          <a:p>
            <a:pPr marL="800100" lvl="2" indent="0">
              <a:buNone/>
            </a:pPr>
            <a:r>
              <a:rPr lang="en-US" sz="1300" b="0" dirty="0">
                <a:effectLst/>
                <a:latin typeface="Consolas" panose="020B0609020204030204" pitchFamily="49" charset="0"/>
              </a:rPr>
              <a:t>    bool </a:t>
            </a:r>
            <a:r>
              <a:rPr lang="en-US" sz="1300" b="0" dirty="0" err="1">
                <a:effectLst/>
                <a:latin typeface="Consolas" panose="020B0609020204030204" pitchFamily="49" charset="0"/>
              </a:rPr>
              <a:t>is_first_printed</a:t>
            </a:r>
            <a:r>
              <a:rPr lang="en-US" sz="1300" b="0" dirty="0">
                <a:effectLst/>
                <a:latin typeface="Consolas" panose="020B0609020204030204" pitchFamily="49" charset="0"/>
              </a:rPr>
              <a:t>{ false };</a:t>
            </a:r>
          </a:p>
          <a:p>
            <a:pPr marL="800100" lvl="2" indent="0">
              <a:buNone/>
            </a:pPr>
            <a:endParaRPr lang="en-US" sz="1300" b="0" dirty="0">
              <a:effectLst/>
              <a:latin typeface="Consolas" panose="020B0609020204030204" pitchFamily="49" charset="0"/>
            </a:endParaRPr>
          </a:p>
          <a:p>
            <a:pPr marL="800100" lvl="2" indent="0">
              <a:buNone/>
            </a:pPr>
            <a:r>
              <a:rPr lang="en-US" sz="1300" b="0" dirty="0">
                <a:effectLst/>
                <a:latin typeface="Consolas" panose="020B0609020204030204" pitchFamily="49" charset="0"/>
              </a:rPr>
              <a:t>    for ( std::</a:t>
            </a:r>
            <a:r>
              <a:rPr lang="en-US" sz="1300" b="0" dirty="0" err="1">
                <a:effectLst/>
                <a:latin typeface="Consolas" panose="020B0609020204030204" pitchFamily="49" charset="0"/>
              </a:rPr>
              <a:t>size_t</a:t>
            </a:r>
            <a:r>
              <a:rPr lang="en-US" sz="1300" b="0" dirty="0">
                <a:effectLst/>
                <a:latin typeface="Consolas" panose="020B0609020204030204" pitchFamily="49" charset="0"/>
              </a:rPr>
              <a:t> k{ 0 }; k &lt; 256; ++k ) {</a:t>
            </a:r>
          </a:p>
          <a:p>
            <a:pPr marL="800100" lvl="2" indent="0">
              <a:buNone/>
            </a:pPr>
            <a:r>
              <a:rPr lang="en-US" sz="1300" b="0" dirty="0">
                <a:effectLst/>
                <a:latin typeface="Consolas" panose="020B0609020204030204" pitchFamily="49" charset="0"/>
              </a:rPr>
              <a:t>        if ( member( k ) ) {</a:t>
            </a:r>
          </a:p>
          <a:p>
            <a:pPr marL="800100" lvl="2" indent="0">
              <a:buNone/>
            </a:pPr>
            <a:r>
              <a:rPr lang="en-US" sz="1300" b="0" dirty="0">
                <a:effectLst/>
                <a:latin typeface="Consolas" panose="020B0609020204030204" pitchFamily="49" charset="0"/>
              </a:rPr>
              <a:t>            if ( </a:t>
            </a:r>
            <a:r>
              <a:rPr lang="en-US" sz="1300" b="0" dirty="0" err="1">
                <a:effectLst/>
                <a:latin typeface="Consolas" panose="020B0609020204030204" pitchFamily="49" charset="0"/>
              </a:rPr>
              <a:t>is_first_printed</a:t>
            </a:r>
            <a:r>
              <a:rPr lang="en-US" sz="1300" b="0" dirty="0">
                <a:effectLst/>
                <a:latin typeface="Consolas" panose="020B0609020204030204" pitchFamily="49" charset="0"/>
              </a:rPr>
              <a:t> ) {</a:t>
            </a:r>
          </a:p>
          <a:p>
            <a:pPr marL="800100" lvl="2" indent="0">
              <a:buNone/>
            </a:pPr>
            <a:r>
              <a:rPr lang="en-US" sz="1300" b="0" dirty="0">
                <a:effectLst/>
                <a:latin typeface="Consolas" panose="020B0609020204030204" pitchFamily="49" charset="0"/>
              </a:rPr>
              <a:t>                std::</a:t>
            </a:r>
            <a:r>
              <a:rPr lang="en-US" sz="1300" b="0" dirty="0" err="1">
                <a:effectLst/>
                <a:latin typeface="Consolas" panose="020B0609020204030204" pitchFamily="49" charset="0"/>
              </a:rPr>
              <a:t>cout</a:t>
            </a:r>
            <a:r>
              <a:rPr lang="en-US" sz="1300" b="0" dirty="0">
                <a:effectLst/>
                <a:latin typeface="Consolas" panose="020B0609020204030204" pitchFamily="49" charset="0"/>
              </a:rPr>
              <a:t> &lt;&lt; ", ";</a:t>
            </a:r>
          </a:p>
          <a:p>
            <a:pPr marL="800100" lvl="2" indent="0">
              <a:buNone/>
            </a:pPr>
            <a:r>
              <a:rPr lang="en-US" sz="1300" b="0" dirty="0">
                <a:effectLst/>
                <a:latin typeface="Consolas" panose="020B0609020204030204" pitchFamily="49" charset="0"/>
              </a:rPr>
              <a:t>            } else {</a:t>
            </a:r>
          </a:p>
          <a:p>
            <a:pPr marL="800100" lvl="2" indent="0">
              <a:buNone/>
            </a:pPr>
            <a:r>
              <a:rPr lang="en-US" sz="1300" b="0" dirty="0">
                <a:effectLst/>
                <a:latin typeface="Consolas" panose="020B0609020204030204" pitchFamily="49" charset="0"/>
              </a:rPr>
              <a:t>                </a:t>
            </a:r>
            <a:r>
              <a:rPr lang="en-US" sz="1300" b="0" dirty="0" err="1">
                <a:effectLst/>
                <a:latin typeface="Consolas" panose="020B0609020204030204" pitchFamily="49" charset="0"/>
              </a:rPr>
              <a:t>is_first_printed</a:t>
            </a:r>
            <a:r>
              <a:rPr lang="en-US" sz="1300" b="0" dirty="0">
                <a:effectLst/>
                <a:latin typeface="Consolas" panose="020B0609020204030204" pitchFamily="49" charset="0"/>
              </a:rPr>
              <a:t> = true;</a:t>
            </a:r>
          </a:p>
          <a:p>
            <a:pPr marL="800100" lvl="2" indent="0">
              <a:buNone/>
            </a:pPr>
            <a:r>
              <a:rPr lang="en-US" sz="1300" b="0" dirty="0">
                <a:effectLst/>
                <a:latin typeface="Consolas" panose="020B0609020204030204" pitchFamily="49" charset="0"/>
              </a:rPr>
              <a:t>            }</a:t>
            </a:r>
          </a:p>
          <a:p>
            <a:pPr marL="800100" lvl="2" indent="0">
              <a:buNone/>
            </a:pPr>
            <a:endParaRPr lang="en-US" sz="1300" b="0" dirty="0">
              <a:effectLst/>
              <a:latin typeface="Consolas" panose="020B0609020204030204" pitchFamily="49" charset="0"/>
            </a:endParaRPr>
          </a:p>
          <a:p>
            <a:pPr marL="800100" lvl="2" indent="0">
              <a:buNone/>
            </a:pPr>
            <a:r>
              <a:rPr lang="en-US" sz="1300" b="0" dirty="0">
                <a:effectLst/>
                <a:latin typeface="Consolas" panose="020B0609020204030204" pitchFamily="49" charset="0"/>
              </a:rPr>
              <a:t>            std::</a:t>
            </a:r>
            <a:r>
              <a:rPr lang="en-US" sz="1300" b="0" dirty="0" err="1">
                <a:effectLst/>
                <a:latin typeface="Consolas" panose="020B0609020204030204" pitchFamily="49" charset="0"/>
              </a:rPr>
              <a:t>cout</a:t>
            </a:r>
            <a:r>
              <a:rPr lang="en-US" sz="1300" b="0" dirty="0">
                <a:effectLst/>
                <a:latin typeface="Consolas" panose="020B0609020204030204" pitchFamily="49" charset="0"/>
              </a:rPr>
              <a:t> &lt;&lt; k;</a:t>
            </a:r>
          </a:p>
          <a:p>
            <a:pPr marL="800100" lvl="2" indent="0">
              <a:buNone/>
            </a:pPr>
            <a:r>
              <a:rPr lang="en-US" sz="1300" b="0" dirty="0">
                <a:effectLst/>
                <a:latin typeface="Consolas" panose="020B0609020204030204" pitchFamily="49" charset="0"/>
              </a:rPr>
              <a:t>        }</a:t>
            </a:r>
          </a:p>
          <a:p>
            <a:pPr marL="800100" lvl="2" indent="0">
              <a:buNone/>
            </a:pPr>
            <a:r>
              <a:rPr lang="en-US" sz="1300" b="0" dirty="0">
                <a:effectLst/>
                <a:latin typeface="Consolas" panose="020B0609020204030204" pitchFamily="49" charset="0"/>
              </a:rPr>
              <a:t>    } </a:t>
            </a:r>
          </a:p>
          <a:p>
            <a:pPr marL="800100" lvl="2" indent="0">
              <a:buNone/>
            </a:pPr>
            <a:endParaRPr lang="en-US" sz="1300" b="0" dirty="0">
              <a:effectLst/>
              <a:latin typeface="Consolas" panose="020B0609020204030204" pitchFamily="49" charset="0"/>
            </a:endParaRPr>
          </a:p>
          <a:p>
            <a:pPr marL="800100" lvl="2" indent="0">
              <a:buNone/>
            </a:pPr>
            <a:r>
              <a:rPr lang="en-US" sz="1300" b="0" dirty="0">
                <a:effectLst/>
                <a:latin typeface="Consolas" panose="020B0609020204030204" pitchFamily="49" charset="0"/>
              </a:rPr>
              <a:t>    std::</a:t>
            </a:r>
            <a:r>
              <a:rPr lang="en-US" sz="1300" b="0" dirty="0" err="1">
                <a:effectLst/>
                <a:latin typeface="Consolas" panose="020B0609020204030204" pitchFamily="49" charset="0"/>
              </a:rPr>
              <a:t>cout</a:t>
            </a:r>
            <a:r>
              <a:rPr lang="en-US" sz="1300" b="0" dirty="0">
                <a:effectLst/>
                <a:latin typeface="Consolas" panose="020B0609020204030204" pitchFamily="49" charset="0"/>
              </a:rPr>
              <a:t> &lt;&lt; "}" &lt;&lt; std::</a:t>
            </a:r>
            <a:r>
              <a:rPr lang="en-US" sz="1300" b="0" dirty="0" err="1">
                <a:effectLst/>
                <a:latin typeface="Consolas" panose="020B0609020204030204" pitchFamily="49" charset="0"/>
              </a:rPr>
              <a:t>endl</a:t>
            </a:r>
            <a:r>
              <a:rPr lang="en-US" sz="1300" b="0" dirty="0">
                <a:effectLst/>
                <a:latin typeface="Consolas" panose="020B0609020204030204" pitchFamily="49" charset="0"/>
              </a:rPr>
              <a:t>;</a:t>
            </a:r>
          </a:p>
          <a:p>
            <a:pPr marL="800100" lvl="2" indent="0">
              <a:buNone/>
            </a:pPr>
            <a:r>
              <a:rPr lang="en-US" sz="1300" b="0" dirty="0">
                <a:effectLst/>
                <a:latin typeface="Consolas" panose="020B0609020204030204" pitchFamily="49" charset="0"/>
              </a:rPr>
              <a:t>}</a:t>
            </a:r>
            <a:br>
              <a:rPr lang="en-US" sz="1300" b="0" dirty="0">
                <a:solidFill>
                  <a:srgbClr val="D4D4D4"/>
                </a:solidFill>
                <a:effectLst/>
                <a:latin typeface="Consolas" panose="020B0609020204030204" pitchFamily="49" charset="0"/>
              </a:rPr>
            </a:br>
            <a:endParaRPr lang="en-US" sz="1300" b="0" dirty="0">
              <a:solidFill>
                <a:srgbClr val="D4D4D4"/>
              </a:solidFill>
              <a:effectLst/>
              <a:latin typeface="Consolas" panose="020B0609020204030204" pitchFamily="49" charset="0"/>
            </a:endParaRPr>
          </a:p>
          <a:p>
            <a:endParaRPr lang="en-US" sz="1300" dirty="0"/>
          </a:p>
        </p:txBody>
      </p:sp>
    </p:spTree>
    <p:extLst>
      <p:ext uri="{BB962C8B-B14F-4D97-AF65-F5344CB8AC3E}">
        <p14:creationId xmlns:p14="http://schemas.microsoft.com/office/powerpoint/2010/main" val="2322449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E4DB-2C52-44B6-9F47-340CE35E236C}"/>
              </a:ext>
            </a:extLst>
          </p:cNvPr>
          <p:cNvSpPr>
            <a:spLocks noGrp="1"/>
          </p:cNvSpPr>
          <p:nvPr>
            <p:ph type="title"/>
          </p:nvPr>
        </p:nvSpPr>
        <p:spPr/>
        <p:txBody>
          <a:bodyPr/>
          <a:lstStyle/>
          <a:p>
            <a:r>
              <a:rPr lang="en-US" dirty="0"/>
              <a:t>Trying these out</a:t>
            </a:r>
          </a:p>
        </p:txBody>
      </p:sp>
      <p:sp>
        <p:nvSpPr>
          <p:cNvPr id="3" name="Content Placeholder 2">
            <a:extLst>
              <a:ext uri="{FF2B5EF4-FFF2-40B4-BE49-F238E27FC236}">
                <a16:creationId xmlns:a16="http://schemas.microsoft.com/office/drawing/2014/main" id="{8F4EC974-B324-4471-9108-EE8C7E66607F}"/>
              </a:ext>
            </a:extLst>
          </p:cNvPr>
          <p:cNvSpPr>
            <a:spLocks noGrp="1"/>
          </p:cNvSpPr>
          <p:nvPr>
            <p:ph idx="1"/>
          </p:nvPr>
        </p:nvSpPr>
        <p:spPr>
          <a:xfrm>
            <a:off x="148730" y="2334319"/>
            <a:ext cx="4279254" cy="4191025"/>
          </a:xfrm>
        </p:spPr>
        <p:txBody>
          <a:bodyPr>
            <a:noAutofit/>
          </a:bodyPr>
          <a:lstStyle/>
          <a:p>
            <a:pPr marL="0" indent="0">
              <a:buNone/>
            </a:pPr>
            <a:r>
              <a:rPr lang="en-US" sz="1000" b="0" dirty="0" err="1">
                <a:effectLst/>
                <a:latin typeface="Consolas" panose="020B0609020204030204" pitchFamily="49" charset="0"/>
              </a:rPr>
              <a:t>Character_set</a:t>
            </a:r>
            <a:r>
              <a:rPr lang="en-US" sz="1000" b="0" dirty="0">
                <a:effectLst/>
                <a:latin typeface="Consolas" panose="020B0609020204030204" pitchFamily="49" charset="0"/>
              </a:rPr>
              <a:t>::</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 {</a:t>
            </a:r>
          </a:p>
          <a:p>
            <a:pPr marL="0" indent="0">
              <a:buNone/>
            </a:pPr>
            <a:r>
              <a:rPr lang="en-US" sz="1000" b="0" dirty="0">
                <a:effectLst/>
                <a:latin typeface="Consolas" panose="020B0609020204030204" pitchFamily="49" charset="0"/>
              </a:rPr>
              <a:t>  // Implement your constructor here</a:t>
            </a:r>
          </a:p>
          <a:p>
            <a:pPr marL="0" indent="0">
              <a:buNone/>
            </a:pPr>
            <a:r>
              <a:rPr lang="en-US" sz="1000" b="0" dirty="0">
                <a:effectLst/>
                <a:latin typeface="Consolas" panose="020B0609020204030204" pitchFamily="49" charset="0"/>
              </a:rPr>
              <a:t>}</a:t>
            </a:r>
          </a:p>
          <a:p>
            <a:pPr marL="0" indent="0">
              <a:buNone/>
            </a:pPr>
            <a:endParaRPr lang="en-US" sz="1000" b="0" dirty="0">
              <a:effectLst/>
              <a:latin typeface="Consolas" panose="020B0609020204030204" pitchFamily="49" charset="0"/>
            </a:endParaRPr>
          </a:p>
          <a:p>
            <a:pPr marL="0" indent="0">
              <a:buNone/>
            </a:pPr>
            <a:r>
              <a:rPr lang="en-US" sz="1000" b="0" dirty="0">
                <a:effectLst/>
                <a:latin typeface="Consolas" panose="020B0609020204030204" pitchFamily="49" charset="0"/>
              </a:rPr>
              <a:t>bool </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::member( unsigned char </a:t>
            </a:r>
            <a:r>
              <a:rPr lang="en-US" sz="1000" b="0" dirty="0" err="1">
                <a:effectLst/>
                <a:latin typeface="Consolas" panose="020B0609020204030204" pitchFamily="49" charset="0"/>
              </a:rPr>
              <a:t>ch</a:t>
            </a:r>
            <a:r>
              <a:rPr lang="en-US" sz="1000" b="0" dirty="0">
                <a:effectLst/>
                <a:latin typeface="Consolas" panose="020B0609020204030204" pitchFamily="49" charset="0"/>
              </a:rPr>
              <a:t> ) const {</a:t>
            </a:r>
          </a:p>
          <a:p>
            <a:pPr marL="0" indent="0">
              <a:buNone/>
            </a:pPr>
            <a:r>
              <a:rPr lang="en-US" sz="1000" b="0" dirty="0">
                <a:effectLst/>
                <a:latin typeface="Consolas" panose="020B0609020204030204" pitchFamily="49" charset="0"/>
              </a:rPr>
              <a:t>  return false;</a:t>
            </a:r>
          </a:p>
          <a:p>
            <a:pPr marL="0" indent="0">
              <a:buNone/>
            </a:pPr>
            <a:r>
              <a:rPr lang="en-US" sz="1000" b="0" dirty="0">
                <a:effectLst/>
                <a:latin typeface="Consolas" panose="020B0609020204030204" pitchFamily="49" charset="0"/>
              </a:rPr>
              <a:t>}</a:t>
            </a:r>
          </a:p>
          <a:p>
            <a:pPr marL="0" indent="0">
              <a:buNone/>
            </a:pPr>
            <a:endParaRPr lang="en-US" sz="1000" b="0" dirty="0">
              <a:effectLst/>
              <a:latin typeface="Consolas" panose="020B0609020204030204" pitchFamily="49" charset="0"/>
            </a:endParaRPr>
          </a:p>
          <a:p>
            <a:pPr marL="0" indent="0">
              <a:buNone/>
            </a:pPr>
            <a:r>
              <a:rPr lang="en-US" sz="1000" b="0" dirty="0">
                <a:effectLst/>
                <a:latin typeface="Consolas" panose="020B0609020204030204" pitchFamily="49" charset="0"/>
              </a:rPr>
              <a:t>std::</a:t>
            </a:r>
            <a:r>
              <a:rPr lang="en-US" sz="1000" b="0" dirty="0" err="1">
                <a:effectLst/>
                <a:latin typeface="Consolas" panose="020B0609020204030204" pitchFamily="49" charset="0"/>
              </a:rPr>
              <a:t>size_t</a:t>
            </a:r>
            <a:r>
              <a:rPr lang="en-US" sz="1000" b="0" dirty="0">
                <a:effectLst/>
                <a:latin typeface="Consolas" panose="020B0609020204030204" pitchFamily="49" charset="0"/>
              </a:rPr>
              <a:t> </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::size() const {</a:t>
            </a:r>
          </a:p>
          <a:p>
            <a:pPr marL="0" indent="0">
              <a:buNone/>
            </a:pPr>
            <a:r>
              <a:rPr lang="en-US" sz="1000" b="0" dirty="0">
                <a:effectLst/>
                <a:latin typeface="Consolas" panose="020B0609020204030204" pitchFamily="49" charset="0"/>
              </a:rPr>
              <a:t>  return 0;</a:t>
            </a:r>
          </a:p>
          <a:p>
            <a:pPr marL="0" indent="0">
              <a:buNone/>
            </a:pPr>
            <a:r>
              <a:rPr lang="en-US" sz="1000" b="0" dirty="0">
                <a:effectLst/>
                <a:latin typeface="Consolas" panose="020B0609020204030204" pitchFamily="49" charset="0"/>
              </a:rPr>
              <a:t>}</a:t>
            </a:r>
          </a:p>
          <a:p>
            <a:pPr marL="0" indent="0">
              <a:buNone/>
            </a:pPr>
            <a:endParaRPr lang="en-US" sz="1000" b="0" dirty="0">
              <a:effectLst/>
              <a:latin typeface="Consolas" panose="020B0609020204030204" pitchFamily="49" charset="0"/>
            </a:endParaRPr>
          </a:p>
          <a:p>
            <a:pPr marL="0" indent="0">
              <a:buNone/>
            </a:pPr>
            <a:r>
              <a:rPr lang="en-US" sz="1000" b="0" dirty="0">
                <a:effectLst/>
                <a:latin typeface="Consolas" panose="020B0609020204030204" pitchFamily="49" charset="0"/>
              </a:rPr>
              <a:t>bool </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::insert( unsigned char </a:t>
            </a:r>
            <a:r>
              <a:rPr lang="en-US" sz="1000" b="0" dirty="0" err="1">
                <a:effectLst/>
                <a:latin typeface="Consolas" panose="020B0609020204030204" pitchFamily="49" charset="0"/>
              </a:rPr>
              <a:t>ch</a:t>
            </a:r>
            <a:r>
              <a:rPr lang="en-US" sz="1000" b="0" dirty="0">
                <a:effectLst/>
                <a:latin typeface="Consolas" panose="020B0609020204030204" pitchFamily="49" charset="0"/>
              </a:rPr>
              <a:t> ) {</a:t>
            </a:r>
          </a:p>
          <a:p>
            <a:pPr marL="0" indent="0">
              <a:buNone/>
            </a:pPr>
            <a:r>
              <a:rPr lang="en-US" sz="1000" b="0" dirty="0">
                <a:effectLst/>
                <a:latin typeface="Consolas" panose="020B0609020204030204" pitchFamily="49" charset="0"/>
              </a:rPr>
              <a:t>  return false;</a:t>
            </a:r>
          </a:p>
          <a:p>
            <a:pPr marL="0" indent="0">
              <a:buNone/>
            </a:pPr>
            <a:r>
              <a:rPr lang="en-US" sz="1000" b="0" dirty="0">
                <a:effectLst/>
                <a:latin typeface="Consolas" panose="020B0609020204030204" pitchFamily="49" charset="0"/>
              </a:rPr>
              <a:t>}</a:t>
            </a:r>
          </a:p>
          <a:p>
            <a:pPr marL="0" indent="0">
              <a:buNone/>
            </a:pPr>
            <a:endParaRPr lang="en-US" sz="1000" b="0" dirty="0">
              <a:effectLst/>
              <a:latin typeface="Consolas" panose="020B0609020204030204" pitchFamily="49" charset="0"/>
            </a:endParaRPr>
          </a:p>
          <a:p>
            <a:pPr marL="0" indent="0">
              <a:buNone/>
            </a:pPr>
            <a:r>
              <a:rPr lang="en-US" sz="1000" b="0" dirty="0">
                <a:effectLst/>
                <a:latin typeface="Consolas" panose="020B0609020204030204" pitchFamily="49" charset="0"/>
              </a:rPr>
              <a:t>bool </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::remove( unsigned char </a:t>
            </a:r>
            <a:r>
              <a:rPr lang="en-US" sz="1000" b="0" dirty="0" err="1">
                <a:effectLst/>
                <a:latin typeface="Consolas" panose="020B0609020204030204" pitchFamily="49" charset="0"/>
              </a:rPr>
              <a:t>ch</a:t>
            </a:r>
            <a:r>
              <a:rPr lang="en-US" sz="1000" b="0" dirty="0">
                <a:effectLst/>
                <a:latin typeface="Consolas" panose="020B0609020204030204" pitchFamily="49" charset="0"/>
              </a:rPr>
              <a:t> ) {</a:t>
            </a:r>
          </a:p>
          <a:p>
            <a:pPr marL="0" indent="0">
              <a:buNone/>
            </a:pPr>
            <a:r>
              <a:rPr lang="en-US" sz="1000" b="0" dirty="0">
                <a:effectLst/>
                <a:latin typeface="Consolas" panose="020B0609020204030204" pitchFamily="49" charset="0"/>
              </a:rPr>
              <a:t>  return false;</a:t>
            </a:r>
          </a:p>
          <a:p>
            <a:pPr marL="0" indent="0">
              <a:buNone/>
            </a:pPr>
            <a:r>
              <a:rPr lang="en-US" sz="1000" b="0" dirty="0">
                <a:effectLst/>
                <a:latin typeface="Consolas" panose="020B0609020204030204" pitchFamily="49" charset="0"/>
              </a:rPr>
              <a:t>}</a:t>
            </a:r>
          </a:p>
          <a:p>
            <a:pPr marL="0" indent="0">
              <a:buNone/>
            </a:pPr>
            <a:endParaRPr lang="en-US" sz="1000" b="0" dirty="0">
              <a:effectLst/>
              <a:latin typeface="Consolas" panose="020B0609020204030204" pitchFamily="49" charset="0"/>
            </a:endParaRPr>
          </a:p>
          <a:p>
            <a:pPr marL="0" indent="0">
              <a:buNone/>
            </a:pPr>
            <a:r>
              <a:rPr lang="en-US" sz="1000" b="0" dirty="0">
                <a:effectLst/>
                <a:latin typeface="Consolas" panose="020B0609020204030204" pitchFamily="49" charset="0"/>
              </a:rPr>
              <a:t>void </a:t>
            </a:r>
            <a:r>
              <a:rPr lang="en-US" sz="1000" b="0" dirty="0" err="1">
                <a:effectLst/>
                <a:latin typeface="Consolas" panose="020B0609020204030204" pitchFamily="49" charset="0"/>
              </a:rPr>
              <a:t>Character_set</a:t>
            </a:r>
            <a:r>
              <a:rPr lang="en-US" sz="1000" b="0" dirty="0">
                <a:effectLst/>
                <a:latin typeface="Consolas" panose="020B0609020204030204" pitchFamily="49" charset="0"/>
              </a:rPr>
              <a:t>::clear() {</a:t>
            </a:r>
          </a:p>
          <a:p>
            <a:pPr marL="0" indent="0">
              <a:buNone/>
            </a:pPr>
            <a:r>
              <a:rPr lang="en-US" sz="1000" b="0" dirty="0">
                <a:effectLst/>
                <a:latin typeface="Consolas" panose="020B0609020204030204" pitchFamily="49" charset="0"/>
              </a:rPr>
              <a:t>}</a:t>
            </a:r>
          </a:p>
          <a:p>
            <a:pPr marL="0" indent="0">
              <a:buNone/>
            </a:pPr>
            <a:endParaRPr lang="en-US" sz="1600" dirty="0"/>
          </a:p>
        </p:txBody>
      </p:sp>
      <p:sp>
        <p:nvSpPr>
          <p:cNvPr id="13" name="TextBox 12">
            <a:extLst>
              <a:ext uri="{FF2B5EF4-FFF2-40B4-BE49-F238E27FC236}">
                <a16:creationId xmlns:a16="http://schemas.microsoft.com/office/drawing/2014/main" id="{91E5D38F-D6AA-486F-865C-1E925B3E35A0}"/>
              </a:ext>
            </a:extLst>
          </p:cNvPr>
          <p:cNvSpPr txBox="1"/>
          <p:nvPr/>
        </p:nvSpPr>
        <p:spPr>
          <a:xfrm>
            <a:off x="4273624" y="1359053"/>
            <a:ext cx="4690864" cy="4878259"/>
          </a:xfrm>
          <a:prstGeom prst="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set_union</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const &amp;S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*this;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set_intersection</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const &amp;S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*this;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&amp;</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set_minus</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const &amp;S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*this;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bool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::operator==(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const &amp;S ) const{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false;</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bool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::operator!=( </a:t>
            </a:r>
            <a:r>
              <a:rPr kumimoji="0" lang="en-US" sz="1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Character_set</a:t>
            </a: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const &amp;S ) const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true;</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p>
        </p:txBody>
      </p:sp>
      <p:sp>
        <p:nvSpPr>
          <p:cNvPr id="14" name="Content Placeholder 2">
            <a:extLst>
              <a:ext uri="{FF2B5EF4-FFF2-40B4-BE49-F238E27FC236}">
                <a16:creationId xmlns:a16="http://schemas.microsoft.com/office/drawing/2014/main" id="{4D5EA369-602B-4FFD-BB55-84C5F17DAB4C}"/>
              </a:ext>
            </a:extLst>
          </p:cNvPr>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Implement the member </a:t>
            </a:r>
            <a:br>
              <a:rPr lang="en-CA" dirty="0"/>
            </a:br>
            <a:r>
              <a:rPr lang="en-CA" dirty="0"/>
              <a:t>functions one by one</a:t>
            </a:r>
          </a:p>
        </p:txBody>
      </p:sp>
    </p:spTree>
    <p:extLst>
      <p:ext uri="{BB962C8B-B14F-4D97-AF65-F5344CB8AC3E}">
        <p14:creationId xmlns:p14="http://schemas.microsoft.com/office/powerpoint/2010/main" val="3436124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Understand the idea of a set of characters</a:t>
            </a:r>
          </a:p>
          <a:p>
            <a:pPr lvl="2"/>
            <a:r>
              <a:rPr lang="en-CA" dirty="0"/>
              <a:t>A set that has a maximum number of 256 possible entries</a:t>
            </a:r>
          </a:p>
          <a:p>
            <a:pPr lvl="1"/>
            <a:r>
              <a:rPr lang="en-CA" dirty="0"/>
              <a:t>Have seen four designs</a:t>
            </a:r>
          </a:p>
          <a:p>
            <a:pPr lvl="1"/>
            <a:r>
              <a:rPr lang="en-CA" dirty="0"/>
              <a:t>Considered four different approaches</a:t>
            </a:r>
          </a:p>
          <a:p>
            <a:pPr lvl="2"/>
            <a:r>
              <a:rPr lang="en-CA" dirty="0"/>
              <a:t>The fourth is an improvement on the third…</a:t>
            </a:r>
          </a:p>
          <a:p>
            <a:pPr lvl="1"/>
            <a:r>
              <a:rPr lang="en-CA" dirty="0"/>
              <a:t>Considered strengths and weaknesses of each</a:t>
            </a:r>
          </a:p>
          <a:p>
            <a:pPr lvl="1"/>
            <a:r>
              <a:rPr lang="en-CA" dirty="0"/>
              <a:t>Have hopefully observed there is never an ideal design</a:t>
            </a:r>
          </a:p>
          <a:p>
            <a:pPr lvl="1"/>
            <a:r>
              <a:rPr lang="en-CA" dirty="0"/>
              <a:t>Hopefully are motivated to implement some of </a:t>
            </a:r>
            <a:r>
              <a:rPr lang="en-CA"/>
              <a:t>these designs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83274"/>
    </mc:Choice>
    <mc:Fallback xmlns="">
      <p:transition spd="slow" advTm="8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lvl="0" indent="0">
              <a:buNone/>
            </a:pPr>
            <a:r>
              <a:rPr lang="en-CA" sz="1800" dirty="0">
                <a:solidFill>
                  <a:prstClr val="black"/>
                </a:solidFill>
              </a:rPr>
              <a:t>[1]	h</a:t>
            </a:r>
            <a:r>
              <a:rPr lang="en-CA" sz="1700" dirty="0">
                <a:solidFill>
                  <a:prstClr val="black"/>
                </a:solidFill>
              </a:rPr>
              <a:t>ttps://en.cppreference.com/w/cpp/container/set </a:t>
            </a:r>
          </a:p>
        </p:txBody>
      </p:sp>
    </p:spTree>
    <p:extLst>
      <p:ext uri="{BB962C8B-B14F-4D97-AF65-F5344CB8AC3E}">
        <p14:creationId xmlns:p14="http://schemas.microsoft.com/office/powerpoint/2010/main" val="1615438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Consolas" panose="020B0609020204030204" pitchFamily="49" charset="0"/>
              </a:rPr>
              <a:t>unsigned char</a:t>
            </a:r>
          </a:p>
        </p:txBody>
      </p:sp>
      <p:sp>
        <p:nvSpPr>
          <p:cNvPr id="3" name="Content Placeholder 2"/>
          <p:cNvSpPr>
            <a:spLocks noGrp="1"/>
          </p:cNvSpPr>
          <p:nvPr>
            <p:ph idx="1"/>
          </p:nvPr>
        </p:nvSpPr>
        <p:spPr/>
        <p:txBody>
          <a:bodyPr/>
          <a:lstStyle/>
          <a:p>
            <a:r>
              <a:rPr lang="en-US" dirty="0"/>
              <a:t>A char in C++ is just a one-byte integer where the different values are interpreted as characters when printed</a:t>
            </a:r>
          </a:p>
          <a:p>
            <a:pPr lvl="1"/>
            <a:r>
              <a:rPr lang="en-US" dirty="0"/>
              <a:t>For example, the character </a:t>
            </a:r>
            <a:r>
              <a:rPr lang="en-US" dirty="0">
                <a:latin typeface="Consolas" panose="020B0609020204030204" pitchFamily="49" charset="0"/>
              </a:rPr>
              <a:t>'*'</a:t>
            </a:r>
            <a:r>
              <a:rPr lang="en-US" dirty="0"/>
              <a:t> has the value 42 or </a:t>
            </a:r>
            <a:r>
              <a:rPr lang="en-US" dirty="0">
                <a:latin typeface="Consolas" panose="020B0609020204030204" pitchFamily="49" charset="0"/>
              </a:rPr>
              <a:t>0x2A</a:t>
            </a:r>
            <a:r>
              <a:rPr lang="en-US" dirty="0"/>
              <a:t> or </a:t>
            </a:r>
            <a:r>
              <a:rPr lang="en-US" dirty="0">
                <a:latin typeface="Consolas" panose="020B0609020204030204" pitchFamily="49" charset="0"/>
              </a:rPr>
              <a:t>0b00101010</a:t>
            </a:r>
          </a:p>
          <a:p>
            <a:endParaRPr lang="en-US" dirty="0"/>
          </a:p>
          <a:p>
            <a:r>
              <a:rPr lang="en-US" dirty="0"/>
              <a:t>The </a:t>
            </a:r>
            <a:r>
              <a:rPr lang="en-US" cap="small" dirty="0"/>
              <a:t>ascii</a:t>
            </a:r>
            <a:r>
              <a:rPr lang="en-US" dirty="0"/>
              <a:t> character set only uses 0 through 127</a:t>
            </a:r>
          </a:p>
          <a:p>
            <a:pPr lvl="1"/>
            <a:r>
              <a:rPr lang="en-US" dirty="0"/>
              <a:t>These can be stored as either</a:t>
            </a:r>
          </a:p>
          <a:p>
            <a:pPr lvl="2"/>
            <a:r>
              <a:rPr lang="en-US" dirty="0">
                <a:latin typeface="Consolas" panose="020B0609020204030204" pitchFamily="49" charset="0"/>
              </a:rPr>
              <a:t>unsigned char</a:t>
            </a:r>
            <a:r>
              <a:rPr lang="en-US" dirty="0"/>
              <a:t>		0, …, 255</a:t>
            </a:r>
          </a:p>
          <a:p>
            <a:pPr lvl="2"/>
            <a:r>
              <a:rPr lang="en-US" dirty="0">
                <a:latin typeface="Consolas" panose="020B0609020204030204" pitchFamily="49" charset="0"/>
              </a:rPr>
              <a:t>signed char</a:t>
            </a:r>
            <a:r>
              <a:rPr lang="en-US" dirty="0"/>
              <a:t>		-128, …, 127</a:t>
            </a:r>
          </a:p>
          <a:p>
            <a:r>
              <a:rPr lang="en-US" dirty="0"/>
              <a:t>Recall that int is signed, so you could use:</a:t>
            </a:r>
          </a:p>
          <a:p>
            <a:pPr marL="457200" lvl="1" indent="0">
              <a:buNone/>
            </a:pPr>
            <a:r>
              <a:rPr lang="en-US" dirty="0"/>
              <a:t>	</a:t>
            </a:r>
            <a:r>
              <a:rPr lang="en-US" dirty="0">
                <a:latin typeface="Consolas" panose="020B0609020204030204" pitchFamily="49" charset="0"/>
              </a:rPr>
              <a:t>signed int n{ 0 };</a:t>
            </a:r>
          </a:p>
          <a:p>
            <a:pPr lvl="1"/>
            <a:r>
              <a:rPr lang="en-US" dirty="0"/>
              <a:t>This is, however, usually unnecessary and redundant</a:t>
            </a:r>
          </a:p>
          <a:p>
            <a:r>
              <a:rPr lang="en-US" dirty="0"/>
              <a:t>The C++ standard, however, does not specify if char is signed or unsigned</a:t>
            </a:r>
          </a:p>
          <a:p>
            <a:pPr lvl="1"/>
            <a:r>
              <a:rPr lang="en-US" dirty="0"/>
              <a:t>Thus, if you using more than 0, …, 127, you should specify this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6069817"/>
      </p:ext>
    </p:extLst>
  </p:cSld>
  <p:clrMapOvr>
    <a:masterClrMapping/>
  </p:clrMapOvr>
  <mc:AlternateContent xmlns:mc="http://schemas.openxmlformats.org/markup-compatibility/2006" xmlns:p14="http://schemas.microsoft.com/office/powerpoint/2010/main">
    <mc:Choice Requires="p14">
      <p:transition spd="slow" p14:dur="2000" advTm="34858"/>
    </mc:Choice>
    <mc:Fallback xmlns="">
      <p:transition spd="slow" advTm="3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C4FD-EFB5-4A2A-B4BC-D1FABD44834D}"/>
              </a:ext>
            </a:extLst>
          </p:cNvPr>
          <p:cNvSpPr>
            <a:spLocks noGrp="1"/>
          </p:cNvSpPr>
          <p:nvPr>
            <p:ph type="title"/>
          </p:nvPr>
        </p:nvSpPr>
        <p:spPr/>
        <p:txBody>
          <a:bodyPr/>
          <a:lstStyle/>
          <a:p>
            <a:r>
              <a:rPr lang="en-US" dirty="0"/>
              <a:t>Character sets</a:t>
            </a:r>
          </a:p>
        </p:txBody>
      </p:sp>
      <p:sp>
        <p:nvSpPr>
          <p:cNvPr id="3" name="Content Placeholder 2">
            <a:extLst>
              <a:ext uri="{FF2B5EF4-FFF2-40B4-BE49-F238E27FC236}">
                <a16:creationId xmlns:a16="http://schemas.microsoft.com/office/drawing/2014/main" id="{551CA2B0-A3FA-4A7A-9082-C8662076191D}"/>
              </a:ext>
            </a:extLst>
          </p:cNvPr>
          <p:cNvSpPr>
            <a:spLocks noGrp="1"/>
          </p:cNvSpPr>
          <p:nvPr>
            <p:ph idx="1"/>
          </p:nvPr>
        </p:nvSpPr>
        <p:spPr/>
        <p:txBody>
          <a:bodyPr/>
          <a:lstStyle/>
          <a:p>
            <a:r>
              <a:rPr lang="en-US" dirty="0"/>
              <a:t>We could represent a set as characters:</a:t>
            </a:r>
          </a:p>
          <a:p>
            <a:pPr marL="0" indent="0" algn="ctr">
              <a:buNone/>
            </a:pPr>
            <a:r>
              <a:rPr lang="en-US" dirty="0"/>
              <a:t>{</a:t>
            </a:r>
            <a:r>
              <a:rPr lang="en-US" dirty="0">
                <a:latin typeface="Consolas" panose="020B0609020204030204" pitchFamily="49" charset="0"/>
              </a:rPr>
              <a:t>'C'</a:t>
            </a:r>
            <a:r>
              <a:rPr lang="en-US" dirty="0"/>
              <a:t>, </a:t>
            </a:r>
            <a:r>
              <a:rPr lang="en-US" dirty="0">
                <a:latin typeface="Consolas" panose="020B0609020204030204" pitchFamily="49" charset="0"/>
              </a:rPr>
              <a:t>'F'</a:t>
            </a:r>
            <a:r>
              <a:rPr lang="en-US" dirty="0"/>
              <a:t>, </a:t>
            </a:r>
            <a:r>
              <a:rPr lang="en-US" dirty="0">
                <a:latin typeface="Consolas" panose="020B0609020204030204" pitchFamily="49" charset="0"/>
              </a:rPr>
              <a:t>'</a:t>
            </a:r>
            <a:r>
              <a:rPr lang="en-US" dirty="0" err="1">
                <a:latin typeface="Consolas" panose="020B0609020204030204" pitchFamily="49" charset="0"/>
              </a:rPr>
              <a:t>i</a:t>
            </a:r>
            <a:r>
              <a:rPr lang="en-US" dirty="0">
                <a:latin typeface="Consolas" panose="020B0609020204030204" pitchFamily="49" charset="0"/>
              </a:rPr>
              <a:t>'</a:t>
            </a:r>
            <a:r>
              <a:rPr lang="en-US" dirty="0"/>
              <a:t>, </a:t>
            </a:r>
            <a:r>
              <a:rPr lang="en-US" dirty="0">
                <a:latin typeface="Consolas" panose="020B0609020204030204" pitchFamily="49" charset="0"/>
              </a:rPr>
              <a:t>','</a:t>
            </a:r>
            <a:r>
              <a:rPr lang="en-US" dirty="0"/>
              <a:t>, </a:t>
            </a:r>
            <a:r>
              <a:rPr lang="en-US" dirty="0">
                <a:latin typeface="Consolas" panose="020B0609020204030204" pitchFamily="49" charset="0"/>
              </a:rPr>
              <a:t>'d'</a:t>
            </a:r>
            <a:r>
              <a:rPr lang="en-US" dirty="0"/>
              <a:t>, </a:t>
            </a:r>
            <a:r>
              <a:rPr lang="en-US" dirty="0">
                <a:latin typeface="Consolas" panose="020B0609020204030204" pitchFamily="49" charset="0"/>
              </a:rPr>
              <a:t>'S'</a:t>
            </a:r>
            <a:r>
              <a:rPr lang="en-US" dirty="0"/>
              <a:t>, </a:t>
            </a:r>
            <a:r>
              <a:rPr lang="en-US" dirty="0">
                <a:latin typeface="Consolas" panose="020B0609020204030204" pitchFamily="49" charset="0"/>
              </a:rPr>
              <a:t>'e'</a:t>
            </a:r>
            <a:r>
              <a:rPr lang="en-US" dirty="0"/>
              <a:t>, </a:t>
            </a:r>
            <a:r>
              <a:rPr lang="en-US" dirty="0">
                <a:latin typeface="Consolas" panose="020B0609020204030204" pitchFamily="49" charset="0"/>
              </a:rPr>
              <a:t>'9'</a:t>
            </a:r>
            <a:r>
              <a:rPr lang="en-US" dirty="0"/>
              <a:t>, </a:t>
            </a:r>
            <a:r>
              <a:rPr lang="en-US" dirty="0">
                <a:latin typeface="Consolas" panose="020B0609020204030204" pitchFamily="49" charset="0"/>
              </a:rPr>
              <a:t>'!'</a:t>
            </a:r>
            <a:r>
              <a:rPr lang="en-US" dirty="0"/>
              <a:t>} </a:t>
            </a:r>
          </a:p>
          <a:p>
            <a:endParaRPr lang="en-US" dirty="0"/>
          </a:p>
          <a:p>
            <a:r>
              <a:rPr lang="en-US" dirty="0"/>
              <a:t>Unfortunately, some characters are not printable,</a:t>
            </a:r>
          </a:p>
          <a:p>
            <a:pPr marL="0" indent="0">
              <a:buNone/>
            </a:pPr>
            <a:r>
              <a:rPr lang="en-US" dirty="0"/>
              <a:t>	so we will revert to using integers 0, …, 255</a:t>
            </a:r>
          </a:p>
          <a:p>
            <a:pPr marL="0" indent="0" algn="ctr">
              <a:buNone/>
            </a:pPr>
            <a:r>
              <a:rPr lang="en-US" dirty="0"/>
              <a:t>{67, 70, 105, 44, 100, 83, 101, 57, 33} </a:t>
            </a:r>
          </a:p>
          <a:p>
            <a:pPr marL="0" indent="0">
              <a:buNone/>
            </a:pPr>
            <a:endParaRPr lang="en-US" dirty="0"/>
          </a:p>
        </p:txBody>
      </p:sp>
    </p:spTree>
    <p:extLst>
      <p:ext uri="{BB962C8B-B14F-4D97-AF65-F5344CB8AC3E}">
        <p14:creationId xmlns:p14="http://schemas.microsoft.com/office/powerpoint/2010/main" val="379196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Operations on sets</a:t>
            </a:r>
          </a:p>
        </p:txBody>
      </p:sp>
      <p:sp>
        <p:nvSpPr>
          <p:cNvPr id="3" name="Content Placeholder 2"/>
          <p:cNvSpPr>
            <a:spLocks noGrp="1"/>
          </p:cNvSpPr>
          <p:nvPr>
            <p:ph idx="1"/>
          </p:nvPr>
        </p:nvSpPr>
        <p:spPr/>
        <p:txBody>
          <a:bodyPr/>
          <a:lstStyle/>
          <a:p>
            <a:r>
              <a:rPr lang="en-US" dirty="0"/>
              <a:t>Operations we can perform on a set include:</a:t>
            </a:r>
          </a:p>
          <a:p>
            <a:pPr lvl="1"/>
            <a:r>
              <a:rPr lang="en-US" dirty="0"/>
              <a:t>Asking how many items are in the set</a:t>
            </a:r>
          </a:p>
          <a:p>
            <a:pPr lvl="1"/>
            <a:r>
              <a:rPr lang="en-US" dirty="0"/>
              <a:t>Adding a new member into the set if it isn’t already in the set</a:t>
            </a:r>
          </a:p>
          <a:p>
            <a:pPr lvl="1"/>
            <a:r>
              <a:rPr lang="en-US" dirty="0"/>
              <a:t>Removing a member of a set</a:t>
            </a:r>
          </a:p>
          <a:p>
            <a:pPr lvl="1"/>
            <a:r>
              <a:rPr lang="en-US" dirty="0"/>
              <a:t>Emptying a set</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5284876"/>
      </p:ext>
    </p:extLst>
  </p:cSld>
  <p:clrMapOvr>
    <a:masterClrMapping/>
  </p:clrMapOvr>
  <mc:AlternateContent xmlns:mc="http://schemas.openxmlformats.org/markup-compatibility/2006" xmlns:p14="http://schemas.microsoft.com/office/powerpoint/2010/main">
    <mc:Choice Requires="p14">
      <p:transition spd="slow" p14:dur="2000" advTm="66375"/>
    </mc:Choice>
    <mc:Fallback xmlns="">
      <p:transition spd="slow" advTm="6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Operations on sets</a:t>
            </a:r>
          </a:p>
        </p:txBody>
      </p:sp>
      <p:sp>
        <p:nvSpPr>
          <p:cNvPr id="3" name="Content Placeholder 2"/>
          <p:cNvSpPr>
            <a:spLocks noGrp="1"/>
          </p:cNvSpPr>
          <p:nvPr>
            <p:ph idx="1"/>
          </p:nvPr>
        </p:nvSpPr>
        <p:spPr/>
        <p:txBody>
          <a:bodyPr/>
          <a:lstStyle/>
          <a:p>
            <a:r>
              <a:rPr lang="en-US" dirty="0"/>
              <a:t>If you have two sets, you can</a:t>
            </a:r>
          </a:p>
          <a:p>
            <a:pPr lvl="1"/>
            <a:r>
              <a:rPr lang="en-US" dirty="0"/>
              <a:t>Take the </a:t>
            </a:r>
            <a:r>
              <a:rPr lang="en-US" i="1" dirty="0"/>
              <a:t>union </a:t>
            </a:r>
            <a:r>
              <a:rPr lang="en-US" dirty="0"/>
              <a:t>of the two sets:</a:t>
            </a:r>
          </a:p>
          <a:p>
            <a:pPr lvl="2"/>
            <a:r>
              <a:rPr lang="en-US" dirty="0"/>
              <a:t>This includes members that are in one set or the other</a:t>
            </a:r>
          </a:p>
          <a:p>
            <a:pPr marL="457200" lvl="1" indent="0" algn="ctr">
              <a:buNone/>
            </a:pPr>
            <a:r>
              <a:rPr lang="en-US" dirty="0"/>
              <a:t>{1, 3, 4, 5, 9, 10} ∪ {2, 3, 5, 6, 10} = {1, 2, 3, 4, 5, 6, 9, 10} </a:t>
            </a:r>
          </a:p>
          <a:p>
            <a:pPr lvl="1"/>
            <a:r>
              <a:rPr lang="en-US" dirty="0"/>
              <a:t>Take the </a:t>
            </a:r>
            <a:r>
              <a:rPr lang="en-US" i="1" dirty="0"/>
              <a:t>intersection </a:t>
            </a:r>
            <a:r>
              <a:rPr lang="en-US" dirty="0"/>
              <a:t>of two sets:</a:t>
            </a:r>
          </a:p>
          <a:p>
            <a:pPr lvl="2"/>
            <a:r>
              <a:rPr lang="en-US" dirty="0"/>
              <a:t>This includes all members that are in one set and the other</a:t>
            </a:r>
          </a:p>
          <a:p>
            <a:pPr marL="457200" lvl="1" indent="0" algn="ctr">
              <a:buNone/>
            </a:pP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{1, 3, 4, 5, 9, 10} ∩ {2, 3, 5, 6, 7, 10} = {3, 5, 10}</a:t>
            </a:r>
            <a:endParaRPr lang="en-US" dirty="0"/>
          </a:p>
          <a:p>
            <a:pPr lvl="1"/>
            <a:r>
              <a:rPr lang="en-US" dirty="0"/>
              <a:t>Subtract one set from another</a:t>
            </a:r>
          </a:p>
          <a:p>
            <a:pPr lvl="2"/>
            <a:r>
              <a:rPr lang="en-US" dirty="0"/>
              <a:t>Remove from the first set any entries that appear in the second</a:t>
            </a:r>
          </a:p>
          <a:p>
            <a:pPr marL="457200" lvl="1" indent="0" algn="ctr">
              <a:buNone/>
            </a:pPr>
            <a:r>
              <a:rPr lang="en-US" dirty="0"/>
              <a:t>   {1, 3, 4, 5, 9, 10} – {2, 3, 5, 6, 10} = {1, 4, 9} </a:t>
            </a:r>
          </a:p>
          <a:p>
            <a:pPr marL="457200" lvl="1" indent="0" algn="ctr">
              <a:buNone/>
            </a:pPr>
            <a:r>
              <a:rPr lang="en-US" dirty="0"/>
              <a:t>{2, 3, 5, 6, 10} – {1, 3, 4, 5, 9, 10} = {2, 6} </a:t>
            </a:r>
          </a:p>
          <a:p>
            <a:pPr marL="457200" lvl="1" indent="0" algn="ctr">
              <a:buNone/>
            </a:pPr>
            <a:endParaRPr lang="en-US" dirty="0"/>
          </a:p>
          <a:p>
            <a:pPr marL="457200" lvl="1" indent="0">
              <a:buNone/>
            </a:pPr>
            <a:endParaRPr lang="en-US" dirty="0"/>
          </a:p>
          <a:p>
            <a:pPr lvl="2"/>
            <a:endParaRPr lang="en-US"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4931793"/>
      </p:ext>
    </p:extLst>
  </p:cSld>
  <p:clrMapOvr>
    <a:masterClrMapping/>
  </p:clrMapOvr>
  <mc:AlternateContent xmlns:mc="http://schemas.openxmlformats.org/markup-compatibility/2006" xmlns:p14="http://schemas.microsoft.com/office/powerpoint/2010/main">
    <mc:Choice Requires="p14">
      <p:transition spd="slow" p14:dur="2000" advTm="66375"/>
    </mc:Choice>
    <mc:Fallback xmlns="">
      <p:transition spd="slow" advTm="6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Operations on sets</a:t>
            </a:r>
          </a:p>
        </p:txBody>
      </p:sp>
      <p:sp>
        <p:nvSpPr>
          <p:cNvPr id="3" name="Content Placeholder 2"/>
          <p:cNvSpPr>
            <a:spLocks noGrp="1"/>
          </p:cNvSpPr>
          <p:nvPr>
            <p:ph idx="1"/>
          </p:nvPr>
        </p:nvSpPr>
        <p:spPr/>
        <p:txBody>
          <a:bodyPr/>
          <a:lstStyle/>
          <a:p>
            <a:r>
              <a:rPr lang="en-US" dirty="0"/>
              <a:t>We will implement these three as member functions:</a:t>
            </a:r>
          </a:p>
          <a:p>
            <a:pPr marL="457200" lvl="1" indent="0">
              <a:buNone/>
            </a:pPr>
            <a:r>
              <a:rPr lang="en-US" dirty="0"/>
              <a:t>	</a:t>
            </a:r>
            <a:r>
              <a:rPr lang="en-US" dirty="0">
                <a:latin typeface="Consolas" panose="020B0609020204030204" pitchFamily="49" charset="0"/>
              </a:rPr>
              <a:t>set1.set_union( set2 );</a:t>
            </a:r>
          </a:p>
          <a:p>
            <a:pPr marL="457200" lvl="1" indent="0">
              <a:buNone/>
            </a:pPr>
            <a:r>
              <a:rPr lang="en-US" dirty="0">
                <a:latin typeface="Consolas" panose="020B0609020204030204" pitchFamily="49" charset="0"/>
              </a:rPr>
              <a:t>	set1.set_intersection( set2 );</a:t>
            </a:r>
          </a:p>
          <a:p>
            <a:pPr marL="457200" lvl="1" indent="0">
              <a:buNone/>
            </a:pPr>
            <a:r>
              <a:rPr lang="en-US" dirty="0">
                <a:latin typeface="Consolas" panose="020B0609020204030204" pitchFamily="49" charset="0"/>
              </a:rPr>
              <a:t>	set1.set_minus( set2 );</a:t>
            </a:r>
          </a:p>
          <a:p>
            <a:pPr lvl="1"/>
            <a:r>
              <a:rPr lang="en-US" dirty="0"/>
              <a:t>Like automatic assignment operators (e.g., </a:t>
            </a:r>
            <a:r>
              <a:rPr lang="en-US" dirty="0">
                <a:latin typeface="Consolas" panose="020B0609020204030204" pitchFamily="49" charset="0"/>
              </a:rPr>
              <a:t>+=</a:t>
            </a:r>
            <a:r>
              <a:rPr lang="en-US" dirty="0"/>
              <a:t>, </a:t>
            </a:r>
            <a:r>
              <a:rPr lang="en-US" dirty="0">
                <a:latin typeface="Consolas" panose="020B0609020204030204" pitchFamily="49" charset="0"/>
              </a:rPr>
              <a:t>*=</a:t>
            </a:r>
            <a:r>
              <a:rPr lang="en-US" dirty="0"/>
              <a:t>)</a:t>
            </a:r>
          </a:p>
          <a:p>
            <a:pPr lvl="2"/>
            <a:r>
              <a:rPr lang="en-US" dirty="0"/>
              <a:t>For example, after executing</a:t>
            </a:r>
          </a:p>
          <a:p>
            <a:pPr marL="914400" lvl="2" indent="0">
              <a:buNone/>
            </a:pPr>
            <a:r>
              <a:rPr lang="en-US" dirty="0"/>
              <a:t>	</a:t>
            </a:r>
            <a:r>
              <a:rPr lang="en-US" dirty="0">
                <a:latin typeface="Consolas" panose="020B0609020204030204" pitchFamily="49" charset="0"/>
              </a:rPr>
              <a:t>set1.set_union( set2 );</a:t>
            </a:r>
            <a:endParaRPr lang="en-US" dirty="0"/>
          </a:p>
          <a:p>
            <a:pPr marL="457200" lvl="1" indent="0">
              <a:buNone/>
            </a:pPr>
            <a:r>
              <a:rPr lang="en-US" dirty="0"/>
              <a:t>	    </a:t>
            </a:r>
            <a:r>
              <a:rPr lang="en-US" dirty="0">
                <a:latin typeface="Consolas" panose="020B0609020204030204" pitchFamily="49" charset="0"/>
              </a:rPr>
              <a:t>set1</a:t>
            </a:r>
            <a:r>
              <a:rPr lang="en-US" dirty="0"/>
              <a:t> becomes the union of what was </a:t>
            </a:r>
            <a:r>
              <a:rPr lang="en-US" dirty="0">
                <a:latin typeface="Consolas" panose="020B0609020204030204" pitchFamily="49" charset="0"/>
              </a:rPr>
              <a:t>set1</a:t>
            </a:r>
            <a:r>
              <a:rPr lang="en-US" dirty="0"/>
              <a:t> and </a:t>
            </a:r>
            <a:r>
              <a:rPr lang="en-US" dirty="0">
                <a:latin typeface="Consolas" panose="020B0609020204030204" pitchFamily="49" charset="0"/>
              </a:rPr>
              <a:t>set2</a:t>
            </a:r>
            <a:r>
              <a:rPr lang="en-US" dirty="0"/>
              <a:t> </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05381813"/>
      </p:ext>
    </p:extLst>
  </p:cSld>
  <p:clrMapOvr>
    <a:masterClrMapping/>
  </p:clrMapOvr>
  <mc:AlternateContent xmlns:mc="http://schemas.openxmlformats.org/markup-compatibility/2006" xmlns:p14="http://schemas.microsoft.com/office/powerpoint/2010/main">
    <mc:Choice Requires="p14">
      <p:transition spd="slow" p14:dur="2000" advTm="66375"/>
    </mc:Choice>
    <mc:Fallback xmlns="">
      <p:transition spd="slow" advTm="6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EA69-144E-45ED-BEC9-F7661A92C444}"/>
              </a:ext>
            </a:extLst>
          </p:cNvPr>
          <p:cNvSpPr>
            <a:spLocks noGrp="1"/>
          </p:cNvSpPr>
          <p:nvPr>
            <p:ph type="title"/>
          </p:nvPr>
        </p:nvSpPr>
        <p:spPr/>
        <p:txBody>
          <a:bodyPr/>
          <a:lstStyle/>
          <a:p>
            <a:r>
              <a:rPr lang="en-US" dirty="0"/>
              <a:t>Possible designs</a:t>
            </a:r>
          </a:p>
        </p:txBody>
      </p:sp>
      <p:sp>
        <p:nvSpPr>
          <p:cNvPr id="3" name="Content Placeholder 2">
            <a:extLst>
              <a:ext uri="{FF2B5EF4-FFF2-40B4-BE49-F238E27FC236}">
                <a16:creationId xmlns:a16="http://schemas.microsoft.com/office/drawing/2014/main" id="{3B99CAC0-C214-463E-B02F-8AE48A8C9ED7}"/>
              </a:ext>
            </a:extLst>
          </p:cNvPr>
          <p:cNvSpPr>
            <a:spLocks noGrp="1"/>
          </p:cNvSpPr>
          <p:nvPr>
            <p:ph idx="1"/>
          </p:nvPr>
        </p:nvSpPr>
        <p:spPr/>
        <p:txBody>
          <a:bodyPr/>
          <a:lstStyle/>
          <a:p>
            <a:r>
              <a:rPr lang="en-US" dirty="0"/>
              <a:t>We will look at four implementations and discuss a fifth</a:t>
            </a:r>
          </a:p>
          <a:p>
            <a:pPr lvl="1"/>
            <a:r>
              <a:rPr lang="en-US" dirty="0"/>
              <a:t>An array of those characters in the set</a:t>
            </a:r>
          </a:p>
          <a:p>
            <a:pPr lvl="1"/>
            <a:r>
              <a:rPr lang="en-US" dirty="0"/>
              <a:t>A sorted array of those characters in a set</a:t>
            </a:r>
          </a:p>
          <a:p>
            <a:pPr lvl="1"/>
            <a:r>
              <a:rPr lang="en-US" dirty="0"/>
              <a:t>An array of 256 bool, with </a:t>
            </a:r>
            <a:r>
              <a:rPr lang="en-US" dirty="0">
                <a:latin typeface="Consolas" panose="020B0609020204030204" pitchFamily="49" charset="0"/>
              </a:rPr>
              <a:t>true</a:t>
            </a:r>
            <a:r>
              <a:rPr lang="en-US" dirty="0"/>
              <a:t>/</a:t>
            </a:r>
            <a:r>
              <a:rPr lang="en-US" dirty="0">
                <a:latin typeface="Consolas" panose="020B0609020204030204" pitchFamily="49" charset="0"/>
              </a:rPr>
              <a:t>false</a:t>
            </a:r>
            <a:r>
              <a:rPr lang="en-US" dirty="0"/>
              <a:t> for each character</a:t>
            </a:r>
          </a:p>
          <a:p>
            <a:pPr lvl="1"/>
            <a:r>
              <a:rPr lang="en-US" dirty="0"/>
              <a:t>An array of 256 bits, with </a:t>
            </a:r>
            <a:r>
              <a:rPr lang="en-US" dirty="0">
                <a:latin typeface="Consolas" panose="020B0609020204030204" pitchFamily="49" charset="0"/>
              </a:rPr>
              <a:t>0</a:t>
            </a:r>
            <a:r>
              <a:rPr lang="en-US" dirty="0"/>
              <a:t>/</a:t>
            </a:r>
            <a:r>
              <a:rPr lang="en-US" dirty="0">
                <a:latin typeface="Consolas" panose="020B0609020204030204" pitchFamily="49" charset="0"/>
              </a:rPr>
              <a:t>1</a:t>
            </a:r>
            <a:r>
              <a:rPr lang="en-US" dirty="0"/>
              <a:t> for each character</a:t>
            </a:r>
          </a:p>
          <a:p>
            <a:pPr lvl="1"/>
            <a:r>
              <a:rPr lang="en-US" dirty="0"/>
              <a:t>The fifth will be described in your course on algorithms and data structures</a:t>
            </a:r>
          </a:p>
        </p:txBody>
      </p:sp>
    </p:spTree>
    <p:extLst>
      <p:ext uri="{BB962C8B-B14F-4D97-AF65-F5344CB8AC3E}">
        <p14:creationId xmlns:p14="http://schemas.microsoft.com/office/powerpoint/2010/main" val="3024742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7.4"/>
</p:tagLst>
</file>

<file path=ppt/tags/tag10.xml><?xml version="1.0" encoding="utf-8"?>
<p:tagLst xmlns:a="http://schemas.openxmlformats.org/drawingml/2006/main" xmlns:r="http://schemas.openxmlformats.org/officeDocument/2006/relationships" xmlns:p="http://schemas.openxmlformats.org/presentationml/2006/main">
  <p:tag name="TIMING" val="|49.5"/>
</p:tagLst>
</file>

<file path=ppt/tags/tag11.xml><?xml version="1.0" encoding="utf-8"?>
<p:tagLst xmlns:a="http://schemas.openxmlformats.org/drawingml/2006/main" xmlns:r="http://schemas.openxmlformats.org/officeDocument/2006/relationships" xmlns:p="http://schemas.openxmlformats.org/presentationml/2006/main">
  <p:tag name="TIMING" val="|63"/>
</p:tagLst>
</file>

<file path=ppt/tags/tag12.xml><?xml version="1.0" encoding="utf-8"?>
<p:tagLst xmlns:a="http://schemas.openxmlformats.org/drawingml/2006/main" xmlns:r="http://schemas.openxmlformats.org/officeDocument/2006/relationships" xmlns:p="http://schemas.openxmlformats.org/presentationml/2006/main">
  <p:tag name="TIMING" val="|63"/>
</p:tagLst>
</file>

<file path=ppt/tags/tag13.xml><?xml version="1.0" encoding="utf-8"?>
<p:tagLst xmlns:a="http://schemas.openxmlformats.org/drawingml/2006/main" xmlns:r="http://schemas.openxmlformats.org/officeDocument/2006/relationships" xmlns:p="http://schemas.openxmlformats.org/presentationml/2006/main">
  <p:tag name="TIMING" val="|49.5"/>
</p:tagLst>
</file>

<file path=ppt/tags/tag14.xml><?xml version="1.0" encoding="utf-8"?>
<p:tagLst xmlns:a="http://schemas.openxmlformats.org/drawingml/2006/main" xmlns:r="http://schemas.openxmlformats.org/officeDocument/2006/relationships" xmlns:p="http://schemas.openxmlformats.org/presentationml/2006/main">
  <p:tag name="TIMING" val="|63"/>
</p:tagLst>
</file>

<file path=ppt/tags/tag15.xml><?xml version="1.0" encoding="utf-8"?>
<p:tagLst xmlns:a="http://schemas.openxmlformats.org/drawingml/2006/main" xmlns:r="http://schemas.openxmlformats.org/officeDocument/2006/relationships" xmlns:p="http://schemas.openxmlformats.org/presentationml/2006/main">
  <p:tag name="TIMING" val="|63"/>
</p:tagLst>
</file>

<file path=ppt/tags/tag16.xml><?xml version="1.0" encoding="utf-8"?>
<p:tagLst xmlns:a="http://schemas.openxmlformats.org/drawingml/2006/main" xmlns:r="http://schemas.openxmlformats.org/officeDocument/2006/relationships" xmlns:p="http://schemas.openxmlformats.org/presentationml/2006/main">
  <p:tag name="TIMING" val="|63"/>
</p:tagLst>
</file>

<file path=ppt/tags/tag17.xml><?xml version="1.0" encoding="utf-8"?>
<p:tagLst xmlns:a="http://schemas.openxmlformats.org/drawingml/2006/main" xmlns:r="http://schemas.openxmlformats.org/officeDocument/2006/relationships" xmlns:p="http://schemas.openxmlformats.org/presentationml/2006/main">
  <p:tag name="TIMING" val="|63"/>
</p:tagLst>
</file>

<file path=ppt/tags/tag18.xml><?xml version="1.0" encoding="utf-8"?>
<p:tagLst xmlns:a="http://schemas.openxmlformats.org/drawingml/2006/main" xmlns:r="http://schemas.openxmlformats.org/officeDocument/2006/relationships" xmlns:p="http://schemas.openxmlformats.org/presentationml/2006/main">
  <p:tag name="TIMING" val="|49.5"/>
</p:tagLst>
</file>

<file path=ppt/tags/tag19.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10.1|10.8|13.6|18.1"/>
</p:tagLst>
</file>

<file path=ppt/tags/tag20.xml><?xml version="1.0" encoding="utf-8"?>
<p:tagLst xmlns:a="http://schemas.openxmlformats.org/drawingml/2006/main" xmlns:r="http://schemas.openxmlformats.org/officeDocument/2006/relationships" xmlns:p="http://schemas.openxmlformats.org/presentationml/2006/main">
  <p:tag name="TIMING" val="|8.7"/>
</p:tagLst>
</file>

<file path=ppt/tags/tag21.xml><?xml version="1.0" encoding="utf-8"?>
<p:tagLst xmlns:a="http://schemas.openxmlformats.org/drawingml/2006/main" xmlns:r="http://schemas.openxmlformats.org/officeDocument/2006/relationships" xmlns:p="http://schemas.openxmlformats.org/presentationml/2006/main">
  <p:tag name="TIMING" val="|13.2|17.9|10.2|10.2|2.6|1.6|2.8|7.6"/>
</p:tagLst>
</file>

<file path=ppt/tags/tag22.xml><?xml version="1.0" encoding="utf-8"?>
<p:tagLst xmlns:a="http://schemas.openxmlformats.org/drawingml/2006/main" xmlns:r="http://schemas.openxmlformats.org/officeDocument/2006/relationships" xmlns:p="http://schemas.openxmlformats.org/presentationml/2006/main">
  <p:tag name="TIMING" val="|13.2|17.9|10.2|10.2|2.6|1.6|2.8|7.6"/>
</p:tagLst>
</file>

<file path=ppt/tags/tag23.xml><?xml version="1.0" encoding="utf-8"?>
<p:tagLst xmlns:a="http://schemas.openxmlformats.org/drawingml/2006/main" xmlns:r="http://schemas.openxmlformats.org/officeDocument/2006/relationships" xmlns:p="http://schemas.openxmlformats.org/presentationml/2006/main">
  <p:tag name="TIMING" val="|13.2|17.9|10.2|10.2|2.6|1.6|2.8|7.6"/>
</p:tagLst>
</file>

<file path=ppt/tags/tag3.xml><?xml version="1.0" encoding="utf-8"?>
<p:tagLst xmlns:a="http://schemas.openxmlformats.org/drawingml/2006/main" xmlns:r="http://schemas.openxmlformats.org/officeDocument/2006/relationships" xmlns:p="http://schemas.openxmlformats.org/presentationml/2006/main">
  <p:tag name="TIMING" val="|10.1|10.8|13.6|18.1"/>
</p:tagLst>
</file>

<file path=ppt/tags/tag4.xml><?xml version="1.0" encoding="utf-8"?>
<p:tagLst xmlns:a="http://schemas.openxmlformats.org/drawingml/2006/main" xmlns:r="http://schemas.openxmlformats.org/officeDocument/2006/relationships" xmlns:p="http://schemas.openxmlformats.org/presentationml/2006/main">
  <p:tag name="TIMING" val="|10.1|10.8|13.6|18.1"/>
</p:tagLst>
</file>

<file path=ppt/tags/tag5.xml><?xml version="1.0" encoding="utf-8"?>
<p:tagLst xmlns:a="http://schemas.openxmlformats.org/drawingml/2006/main" xmlns:r="http://schemas.openxmlformats.org/officeDocument/2006/relationships" xmlns:p="http://schemas.openxmlformats.org/presentationml/2006/main">
  <p:tag name="TIMING" val="|63"/>
</p:tagLst>
</file>

<file path=ppt/tags/tag6.xml><?xml version="1.0" encoding="utf-8"?>
<p:tagLst xmlns:a="http://schemas.openxmlformats.org/drawingml/2006/main" xmlns:r="http://schemas.openxmlformats.org/officeDocument/2006/relationships" xmlns:p="http://schemas.openxmlformats.org/presentationml/2006/main">
  <p:tag name="TIMING" val="|63"/>
</p:tagLst>
</file>

<file path=ppt/tags/tag7.xml><?xml version="1.0" encoding="utf-8"?>
<p:tagLst xmlns:a="http://schemas.openxmlformats.org/drawingml/2006/main" xmlns:r="http://schemas.openxmlformats.org/officeDocument/2006/relationships" xmlns:p="http://schemas.openxmlformats.org/presentationml/2006/main">
  <p:tag name="TIMING" val="|49.5"/>
</p:tagLst>
</file>

<file path=ppt/tags/tag8.xml><?xml version="1.0" encoding="utf-8"?>
<p:tagLst xmlns:a="http://schemas.openxmlformats.org/drawingml/2006/main" xmlns:r="http://schemas.openxmlformats.org/officeDocument/2006/relationships" xmlns:p="http://schemas.openxmlformats.org/presentationml/2006/main">
  <p:tag name="TIMING" val="|63"/>
</p:tagLst>
</file>

<file path=ppt/tags/tag9.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70650</TotalTime>
  <Words>3297</Words>
  <Application>Microsoft Office PowerPoint</Application>
  <PresentationFormat>On-screen Show (4:3)</PresentationFormat>
  <Paragraphs>1091</Paragraphs>
  <Slides>35</Slides>
  <Notes>1</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Consolas</vt:lpstr>
      <vt:lpstr>Constantia</vt:lpstr>
      <vt:lpstr>Georgia</vt:lpstr>
      <vt:lpstr>Times New Roman</vt:lpstr>
      <vt:lpstr>Custom Design</vt:lpstr>
      <vt:lpstr>Character sets</vt:lpstr>
      <vt:lpstr>Outline</vt:lpstr>
      <vt:lpstr>Character sets</vt:lpstr>
      <vt:lpstr>unsigned char</vt:lpstr>
      <vt:lpstr>Character sets</vt:lpstr>
      <vt:lpstr>Operations on sets</vt:lpstr>
      <vt:lpstr>Operations on sets</vt:lpstr>
      <vt:lpstr>Operations on sets</vt:lpstr>
      <vt:lpstr>Possible designs</vt:lpstr>
      <vt:lpstr>Design 1</vt:lpstr>
      <vt:lpstr>Design 1</vt:lpstr>
      <vt:lpstr>Design 1</vt:lpstr>
      <vt:lpstr>Design 2</vt:lpstr>
      <vt:lpstr>Design 2</vt:lpstr>
      <vt:lpstr>Design 2</vt:lpstr>
      <vt:lpstr>Design 3</vt:lpstr>
      <vt:lpstr>Design 3</vt:lpstr>
      <vt:lpstr>Design 3</vt:lpstr>
      <vt:lpstr>Design 3</vt:lpstr>
      <vt:lpstr>Design 4</vt:lpstr>
      <vt:lpstr>Design 4</vt:lpstr>
      <vt:lpstr>Design 4</vt:lpstr>
      <vt:lpstr>Design 4</vt:lpstr>
      <vt:lpstr>Comparison</vt:lpstr>
      <vt:lpstr>Comparison</vt:lpstr>
      <vt:lpstr>Conclusions</vt:lpstr>
      <vt:lpstr>Design 5</vt:lpstr>
      <vt:lpstr>Trying these out</vt:lpstr>
      <vt:lpstr>Trying these out</vt:lpstr>
      <vt:lpstr>Trying these out</vt:lpstr>
      <vt:lpstr>Trying these out</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1417</cp:revision>
  <dcterms:created xsi:type="dcterms:W3CDTF">2009-09-11T23:00:44Z</dcterms:created>
  <dcterms:modified xsi:type="dcterms:W3CDTF">2021-12-06T05:00:59Z</dcterms:modified>
</cp:coreProperties>
</file>